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6" r:id="rId2"/>
    <p:sldId id="261" r:id="rId3"/>
    <p:sldId id="265" r:id="rId4"/>
    <p:sldId id="262" r:id="rId5"/>
    <p:sldId id="257" r:id="rId6"/>
    <p:sldId id="267" r:id="rId7"/>
    <p:sldId id="277" r:id="rId8"/>
    <p:sldId id="281" r:id="rId9"/>
    <p:sldId id="274" r:id="rId10"/>
    <p:sldId id="259" r:id="rId11"/>
    <p:sldId id="260" r:id="rId12"/>
    <p:sldId id="271" r:id="rId13"/>
    <p:sldId id="279" r:id="rId14"/>
    <p:sldId id="272" r:id="rId15"/>
    <p:sldId id="284" r:id="rId16"/>
    <p:sldId id="280" r:id="rId17"/>
    <p:sldId id="275" r:id="rId18"/>
    <p:sldId id="276" r:id="rId19"/>
    <p:sldId id="278" r:id="rId20"/>
    <p:sldId id="283" r:id="rId21"/>
    <p:sldId id="268" r:id="rId22"/>
    <p:sldId id="270" r:id="rId23"/>
    <p:sldId id="282" r:id="rId24"/>
    <p:sldId id="273" r:id="rId25"/>
    <p:sldId id="285" r:id="rId26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2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96" y="1086"/>
      </p:cViewPr>
      <p:guideLst>
        <p:guide orient="horz" pos="21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358" y="90"/>
      </p:cViewPr>
      <p:guideLst>
        <p:guide orient="horz" pos="2952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905CC46-55B5-47B0-B2BB-3EC58BE8A49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ACF3969-B479-4C48-9C43-AF8321E1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010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704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96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But,  great hunting and fishing,  wonderful scenery….</a:t>
            </a:r>
          </a:p>
          <a:p>
            <a:endParaRPr lang="en-US" dirty="0"/>
          </a:p>
          <a:p>
            <a:r>
              <a:rPr lang="en-US" dirty="0"/>
              <a:t>Until modern tourism, no way to make these virtues pay the bills…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85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Firewood a necessity</a:t>
            </a:r>
          </a:p>
          <a:p>
            <a:endParaRPr lang="en-US" dirty="0"/>
          </a:p>
          <a:p>
            <a:r>
              <a:rPr lang="en-US" dirty="0"/>
              <a:t>Methods changes little since Middle Ages….</a:t>
            </a:r>
          </a:p>
          <a:p>
            <a:endParaRPr lang="en-US" dirty="0"/>
          </a:p>
          <a:p>
            <a:r>
              <a:rPr lang="en-US" dirty="0"/>
              <a:t>Men provided it in their wills for widows</a:t>
            </a:r>
          </a:p>
          <a:p>
            <a:r>
              <a:rPr lang="en-US" dirty="0"/>
              <a:t>Teachers ministers partly paid in fuelwood</a:t>
            </a:r>
          </a:p>
          <a:p>
            <a:r>
              <a:rPr lang="en-US" dirty="0"/>
              <a:t>The Public Lot for the first settled minister</a:t>
            </a:r>
          </a:p>
          <a:p>
            <a:endParaRPr lang="en-US" dirty="0"/>
          </a:p>
          <a:p>
            <a:r>
              <a:rPr lang="en-US" dirty="0"/>
              <a:t>Exports to Boston started early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79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fireplaces Very inefficient</a:t>
            </a:r>
          </a:p>
          <a:p>
            <a:r>
              <a:rPr lang="en-US" dirty="0"/>
              <a:t>Later stoves less so</a:t>
            </a:r>
          </a:p>
          <a:p>
            <a:endParaRPr lang="en-US" dirty="0"/>
          </a:p>
          <a:p>
            <a:r>
              <a:rPr lang="en-US" dirty="0"/>
              <a:t>Houses drafty and inefficient; costly to tighten up</a:t>
            </a:r>
          </a:p>
          <a:p>
            <a:r>
              <a:rPr lang="en-US" dirty="0"/>
              <a:t>   Maine has one of oldest housing stocks in nation</a:t>
            </a:r>
          </a:p>
          <a:p>
            <a:endParaRPr lang="en-US" dirty="0"/>
          </a:p>
          <a:p>
            <a:r>
              <a:rPr lang="en-US" dirty="0"/>
              <a:t>Winters: ice on the water bucket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 running water much less hot water…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05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Steam brought us the railroads</a:t>
            </a:r>
          </a:p>
          <a:p>
            <a:r>
              <a:rPr lang="en-US" dirty="0"/>
              <a:t>	been gone so long we’ve forgotten their 	impact</a:t>
            </a:r>
          </a:p>
          <a:p>
            <a:r>
              <a:rPr lang="en-US" dirty="0"/>
              <a:t>	Connected E Maine and Aroostook to the 	world</a:t>
            </a:r>
          </a:p>
          <a:p>
            <a:endParaRPr lang="en-US" dirty="0"/>
          </a:p>
          <a:p>
            <a:r>
              <a:rPr lang="en-US" dirty="0"/>
              <a:t>Steam power freed sawmills from riverbanks and dams</a:t>
            </a:r>
          </a:p>
          <a:p>
            <a:r>
              <a:rPr lang="en-US" dirty="0"/>
              <a:t>	They could go anywhere and</a:t>
            </a:r>
          </a:p>
          <a:p>
            <a:r>
              <a:rPr lang="en-US" dirty="0"/>
              <a:t>	Get larger</a:t>
            </a:r>
          </a:p>
          <a:p>
            <a:endParaRPr lang="en-US" dirty="0"/>
          </a:p>
          <a:p>
            <a:r>
              <a:rPr lang="en-US" dirty="0"/>
              <a:t>Not so the paper mills….  They got huge</a:t>
            </a:r>
          </a:p>
          <a:p>
            <a:r>
              <a:rPr lang="en-US" dirty="0"/>
              <a:t>And still needed heat – coal or oil, later biomass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19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Lumber schooner</a:t>
            </a:r>
          </a:p>
          <a:p>
            <a:endParaRPr lang="en-US" dirty="0"/>
          </a:p>
          <a:p>
            <a:r>
              <a:rPr lang="en-US" dirty="0"/>
              <a:t>Wood from some small mill at mouth of almost any small stream, or the Penobscot.  </a:t>
            </a:r>
          </a:p>
          <a:p>
            <a:endParaRPr lang="en-US" dirty="0"/>
          </a:p>
          <a:p>
            <a:r>
              <a:rPr lang="en-US" dirty="0"/>
              <a:t>Schooners were mostly “coasters”, bound for southern New England or New York. </a:t>
            </a:r>
          </a:p>
          <a:p>
            <a:endParaRPr lang="en-US" dirty="0"/>
          </a:p>
          <a:p>
            <a:r>
              <a:rPr lang="en-US" dirty="0" err="1"/>
              <a:t>Deckloads</a:t>
            </a:r>
            <a:r>
              <a:rPr lang="en-US" dirty="0"/>
              <a:t>,  green lumber, no drying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42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Hayburners to Gas burners</a:t>
            </a:r>
          </a:p>
          <a:p>
            <a:endParaRPr lang="en-US" dirty="0"/>
          </a:p>
          <a:p>
            <a:r>
              <a:rPr lang="en-US" dirty="0" err="1"/>
              <a:t>Hayland</a:t>
            </a:r>
            <a:r>
              <a:rPr lang="en-US" dirty="0"/>
              <a:t> no longer needed</a:t>
            </a:r>
          </a:p>
          <a:p>
            <a:endParaRPr lang="en-US" dirty="0"/>
          </a:p>
          <a:p>
            <a:r>
              <a:rPr lang="en-US" dirty="0"/>
              <a:t>More seriously,  tractors and later machinery enabled large efficient farms on deep </a:t>
            </a:r>
            <a:r>
              <a:rPr lang="en-US" dirty="0" err="1"/>
              <a:t>midwest</a:t>
            </a:r>
            <a:r>
              <a:rPr lang="en-US" dirty="0"/>
              <a:t> prairie soils</a:t>
            </a:r>
          </a:p>
          <a:p>
            <a:endParaRPr lang="en-US" dirty="0"/>
          </a:p>
          <a:p>
            <a:r>
              <a:rPr lang="en-US" dirty="0"/>
              <a:t>Drove grain prices down and reduced competitive position of Maine farmers.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563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341813"/>
            <a:ext cx="5736272" cy="4575609"/>
          </a:xfrm>
        </p:spPr>
        <p:txBody>
          <a:bodyPr/>
          <a:lstStyle/>
          <a:p>
            <a:r>
              <a:rPr lang="en-US" dirty="0"/>
              <a:t>Throughout 19</a:t>
            </a:r>
            <a:r>
              <a:rPr lang="en-US" baseline="30000" dirty="0"/>
              <a:t>th</a:t>
            </a:r>
            <a:r>
              <a:rPr lang="en-US" dirty="0"/>
              <a:t> c,  hydro was direct drive power</a:t>
            </a:r>
          </a:p>
          <a:p>
            <a:r>
              <a:rPr lang="en-US" dirty="0"/>
              <a:t>	horsepower        CURRENT War film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Late 19</a:t>
            </a:r>
            <a:r>
              <a:rPr lang="en-US" baseline="30000" dirty="0"/>
              <a:t>th</a:t>
            </a:r>
            <a:r>
              <a:rPr lang="en-US" dirty="0"/>
              <a:t> C,  electricity  arrives  for   Lighting!</a:t>
            </a:r>
          </a:p>
          <a:p>
            <a:endParaRPr lang="en-US" dirty="0"/>
          </a:p>
          <a:p>
            <a:r>
              <a:rPr lang="en-US" dirty="0"/>
              <a:t>By 1930’s in Maine most electric was hydro; many small municipal utilities</a:t>
            </a:r>
          </a:p>
          <a:p>
            <a:endParaRPr lang="en-US" dirty="0"/>
          </a:p>
          <a:p>
            <a:r>
              <a:rPr lang="en-US" dirty="0"/>
              <a:t>Farm </a:t>
            </a:r>
            <a:r>
              <a:rPr lang="en-US" dirty="0" err="1"/>
              <a:t>electrif</a:t>
            </a:r>
            <a:r>
              <a:rPr lang="en-US" dirty="0"/>
              <a:t>. was 35% in Maine in ‘34,  vs 60% in NH</a:t>
            </a:r>
          </a:p>
          <a:p>
            <a:r>
              <a:rPr lang="en-US" dirty="0"/>
              <a:t>Half its potential was developed </a:t>
            </a:r>
          </a:p>
          <a:p>
            <a:endParaRPr lang="en-US" dirty="0"/>
          </a:p>
          <a:p>
            <a:r>
              <a:rPr lang="en-US" dirty="0"/>
              <a:t>High tension powerlines broke link between generation and end uses of power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Tankers outsourced our fuel to other regions/continents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455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Transition that never happened:  </a:t>
            </a:r>
          </a:p>
          <a:p>
            <a:r>
              <a:rPr lang="en-US" sz="2000" dirty="0"/>
              <a:t>power too cheap to meter</a:t>
            </a:r>
          </a:p>
          <a:p>
            <a:endParaRPr lang="en-US" sz="2000" dirty="0"/>
          </a:p>
          <a:p>
            <a:r>
              <a:rPr lang="en-US" sz="2000" dirty="0"/>
              <a:t>Ambushed by fracking &gt;&gt;&gt; Cheap natural gas</a:t>
            </a:r>
          </a:p>
          <a:p>
            <a:endParaRPr lang="en-US" dirty="0"/>
          </a:p>
          <a:p>
            <a:r>
              <a:rPr lang="en-US" sz="2000" dirty="0"/>
              <a:t>Maine Yankee, Pilgrim didn’t wear out, outcompeted </a:t>
            </a:r>
            <a:r>
              <a:rPr lang="en-US" dirty="0"/>
              <a:t>b</a:t>
            </a:r>
            <a:r>
              <a:rPr lang="en-US" sz="2000" dirty="0"/>
              <a:t>y </a:t>
            </a:r>
            <a:r>
              <a:rPr lang="en-US" dirty="0"/>
              <a:t>n</a:t>
            </a:r>
            <a:r>
              <a:rPr lang="en-US" sz="2000" dirty="0"/>
              <a:t>atural, gas.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66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Painting in Upper Left – M. Zorach   1930s looing back but had farming changed that much?  N.</a:t>
            </a:r>
          </a:p>
          <a:p>
            <a:endParaRPr lang="en-US" dirty="0"/>
          </a:p>
          <a:p>
            <a:r>
              <a:rPr lang="en-US" dirty="0"/>
              <a:t>Handloading pulp till 50’s,  horses till 60’s   </a:t>
            </a:r>
          </a:p>
          <a:p>
            <a:endParaRPr lang="en-US" dirty="0"/>
          </a:p>
          <a:p>
            <a:r>
              <a:rPr lang="en-US" dirty="0"/>
              <a:t>Papermill shown on  of few not next to its dams – built to find a use for Wyman Dam power.  Kind of backwards?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50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Sprawl didn’t just happen: </a:t>
            </a:r>
          </a:p>
          <a:p>
            <a:endParaRPr lang="en-US" dirty="0"/>
          </a:p>
          <a:p>
            <a:r>
              <a:rPr lang="en-US" dirty="0"/>
              <a:t>Immense public investments to build and expand highways, sewers  enabling sprawl</a:t>
            </a:r>
          </a:p>
          <a:p>
            <a:endParaRPr lang="en-US" dirty="0"/>
          </a:p>
          <a:p>
            <a:r>
              <a:rPr lang="en-US" dirty="0"/>
              <a:t>Cheaper energy enabled it 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19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915988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366260"/>
            <a:ext cx="5793422" cy="4377690"/>
          </a:xfrm>
        </p:spPr>
        <p:txBody>
          <a:bodyPr/>
          <a:lstStyle/>
          <a:p>
            <a:r>
              <a:rPr lang="en-US" sz="2000" dirty="0"/>
              <a:t>19</a:t>
            </a:r>
            <a:r>
              <a:rPr lang="en-US" sz="2000" baseline="30000" dirty="0"/>
              <a:t>th</a:t>
            </a:r>
            <a:r>
              <a:rPr lang="en-US" sz="2000" dirty="0"/>
              <a:t> century   no option</a:t>
            </a:r>
          </a:p>
          <a:p>
            <a:endParaRPr lang="en-US" sz="2000" dirty="0"/>
          </a:p>
          <a:p>
            <a:r>
              <a:rPr lang="en-US" sz="2000" dirty="0"/>
              <a:t>20th century forgotten</a:t>
            </a:r>
          </a:p>
          <a:p>
            <a:endParaRPr lang="en-US" dirty="0"/>
          </a:p>
          <a:p>
            <a:r>
              <a:rPr lang="en-US" sz="2000" dirty="0"/>
              <a:t>Maine outsourced much of its primary energy needs to other states and continents and enjoyed the low costs.</a:t>
            </a:r>
          </a:p>
          <a:p>
            <a:endParaRPr lang="en-US" dirty="0"/>
          </a:p>
          <a:p>
            <a:r>
              <a:rPr lang="en-US" sz="2000" dirty="0"/>
              <a:t>Created a culture of consumption ands believing that pollution and inconveniences of producing energy were for somebody else….  Maine is to pure</a:t>
            </a:r>
          </a:p>
          <a:p>
            <a:endParaRPr lang="en-US" sz="2000" dirty="0"/>
          </a:p>
          <a:p>
            <a:r>
              <a:rPr lang="en-US" sz="2000" dirty="0"/>
              <a:t>21</a:t>
            </a:r>
            <a:r>
              <a:rPr lang="en-US" sz="2000" baseline="30000" dirty="0"/>
              <a:t>st</a:t>
            </a:r>
            <a:r>
              <a:rPr lang="en-US" sz="2000" dirty="0"/>
              <a:t>   Self suff. Will be a byproduct of new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955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095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for US – wish I had the data to do this for Maine.</a:t>
            </a:r>
          </a:p>
          <a:p>
            <a:r>
              <a:rPr lang="en-US" dirty="0"/>
              <a:t>Can see the dominance of oil;</a:t>
            </a:r>
          </a:p>
          <a:p>
            <a:endParaRPr lang="en-US" dirty="0"/>
          </a:p>
          <a:p>
            <a:r>
              <a:rPr lang="en-US" dirty="0"/>
              <a:t>The plateauing if gas,  that of nuclear not so clear by 2009</a:t>
            </a:r>
          </a:p>
          <a:p>
            <a:endParaRPr lang="en-US" dirty="0"/>
          </a:p>
          <a:p>
            <a:r>
              <a:rPr lang="en-US" dirty="0"/>
              <a:t>Wood &amp; hydro footnotes…</a:t>
            </a:r>
          </a:p>
          <a:p>
            <a:endParaRPr lang="en-US" dirty="0"/>
          </a:p>
          <a:p>
            <a:r>
              <a:rPr lang="en-US" dirty="0"/>
              <a:t>Comp. to 19</a:t>
            </a:r>
            <a:r>
              <a:rPr lang="en-US" baseline="30000" dirty="0"/>
              <a:t>th</a:t>
            </a:r>
            <a:r>
              <a:rPr lang="en-US" dirty="0"/>
              <a:t> c,  people spend little of income and no labor time on  heating, cooking,  and transportation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234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Points:  Huge declines in real prices</a:t>
            </a:r>
          </a:p>
          <a:p>
            <a:endParaRPr lang="en-US" dirty="0"/>
          </a:p>
          <a:p>
            <a:r>
              <a:rPr lang="en-US" dirty="0"/>
              <a:t>This chart a short course in energy economics!</a:t>
            </a:r>
          </a:p>
          <a:p>
            <a:endParaRPr lang="en-US" dirty="0"/>
          </a:p>
          <a:p>
            <a:r>
              <a:rPr lang="en-US" dirty="0"/>
              <a:t>Enabled massive and inefficient uses at lower and lower costs….</a:t>
            </a:r>
          </a:p>
          <a:p>
            <a:endParaRPr lang="en-US" dirty="0"/>
          </a:p>
          <a:p>
            <a:r>
              <a:rPr lang="en-US" dirty="0"/>
              <a:t>In housing. Offices, transportation, and industry.</a:t>
            </a:r>
          </a:p>
          <a:p>
            <a:endParaRPr lang="en-US" dirty="0"/>
          </a:p>
          <a:p>
            <a:r>
              <a:rPr lang="en-US" dirty="0"/>
              <a:t>Massive sprawl into the forests</a:t>
            </a:r>
          </a:p>
          <a:p>
            <a:endParaRPr lang="en-US" dirty="0"/>
          </a:p>
          <a:p>
            <a:r>
              <a:rPr lang="en-US" dirty="0"/>
              <a:t>Shadow conversion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578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400" dirty="0"/>
              <a:t>Not only dispatching power but pricing it.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Power pool existed before but between utilities that also controlled generation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Goal: drive out high cost sources.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Ignore issues of Fuel mix and environment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603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400" dirty="0"/>
              <a:t>After 60s,  </a:t>
            </a:r>
          </a:p>
          <a:p>
            <a:pPr lvl="1"/>
            <a:r>
              <a:rPr lang="en-US" sz="2400" dirty="0"/>
              <a:t>Abundant cheap reliable power taken for granted</a:t>
            </a:r>
          </a:p>
          <a:p>
            <a:pPr lvl="1"/>
            <a:r>
              <a:rPr lang="en-US" sz="2400" dirty="0"/>
              <a:t>We were pushing developments with bigger negatives</a:t>
            </a:r>
          </a:p>
          <a:p>
            <a:pPr lvl="1"/>
            <a:r>
              <a:rPr lang="en-US" sz="2400" dirty="0"/>
              <a:t>Like Dickey Lincoln.</a:t>
            </a:r>
          </a:p>
          <a:p>
            <a:pPr lvl="1"/>
            <a:r>
              <a:rPr lang="en-US" sz="2400" dirty="0"/>
              <a:t>It then became “private greed vs the environment</a:t>
            </a:r>
            <a:r>
              <a:rPr lang="en-US" dirty="0"/>
              <a:t>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581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962856"/>
          </a:xfrm>
        </p:spPr>
        <p:txBody>
          <a:bodyPr/>
          <a:lstStyle/>
          <a:p>
            <a:r>
              <a:rPr lang="en-US" dirty="0"/>
              <a:t>Left  a conventional recent BAU case based on relative costs and demand projections  -- no change</a:t>
            </a:r>
          </a:p>
          <a:p>
            <a:endParaRPr lang="en-US" dirty="0"/>
          </a:p>
          <a:p>
            <a:r>
              <a:rPr lang="en-US" dirty="0"/>
              <a:t>And no consumer has to do anything differently  (carpooling?)</a:t>
            </a:r>
          </a:p>
          <a:p>
            <a:endParaRPr lang="en-US" dirty="0"/>
          </a:p>
          <a:p>
            <a:r>
              <a:rPr lang="en-US" dirty="0"/>
              <a:t>On Right,  space heating energy sources --  </a:t>
            </a:r>
          </a:p>
          <a:p>
            <a:r>
              <a:rPr lang="en-US" dirty="0"/>
              <a:t>Much more efficient electrified system</a:t>
            </a:r>
          </a:p>
          <a:p>
            <a:endParaRPr lang="en-US" dirty="0"/>
          </a:p>
          <a:p>
            <a:r>
              <a:rPr lang="en-US" dirty="0"/>
              <a:t>Huge barriers in existing building stock, costs, owner incentives</a:t>
            </a:r>
          </a:p>
          <a:p>
            <a:endParaRPr lang="en-US" dirty="0"/>
          </a:p>
          <a:p>
            <a:r>
              <a:rPr lang="en-US" b="1" dirty="0"/>
              <a:t>If achieved, does it threaten even  more sprawl???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063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cost curve from research by Adam </a:t>
            </a:r>
            <a:r>
              <a:rPr lang="en-US" dirty="0" err="1"/>
              <a:t>Daigneault</a:t>
            </a:r>
            <a:r>
              <a:rPr lang="en-US" dirty="0"/>
              <a:t> and colleagues at UMO</a:t>
            </a:r>
          </a:p>
          <a:p>
            <a:endParaRPr lang="en-US" dirty="0"/>
          </a:p>
          <a:p>
            <a:r>
              <a:rPr lang="en-US" dirty="0"/>
              <a:t>Consider it “stylized facts” –first cut estimates</a:t>
            </a:r>
          </a:p>
          <a:p>
            <a:endParaRPr lang="en-US" dirty="0"/>
          </a:p>
          <a:p>
            <a:r>
              <a:rPr lang="en-US" dirty="0"/>
              <a:t>Within each category are also cost curves</a:t>
            </a:r>
          </a:p>
          <a:p>
            <a:endParaRPr lang="en-US" dirty="0"/>
          </a:p>
          <a:p>
            <a:r>
              <a:rPr lang="en-US" dirty="0"/>
              <a:t>Remember Slide 1 above?  There will be cheaper places to do all of this!!!!</a:t>
            </a:r>
          </a:p>
          <a:p>
            <a:endParaRPr lang="en-US" dirty="0"/>
          </a:p>
          <a:p>
            <a:r>
              <a:rPr lang="en-US" dirty="0"/>
              <a:t>So how will affect Maine highly uncertain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72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 sz="1800" dirty="0"/>
          </a:p>
          <a:p>
            <a:pPr lvl="2"/>
            <a:r>
              <a:rPr lang="en-US" sz="1800" dirty="0"/>
              <a:t>Replacements –</a:t>
            </a:r>
          </a:p>
          <a:p>
            <a:pPr lvl="2"/>
            <a:r>
              <a:rPr lang="en-US" sz="1800" dirty="0"/>
              <a:t>New primary fuels abundant in US!</a:t>
            </a:r>
          </a:p>
          <a:p>
            <a:pPr lvl="2"/>
            <a:r>
              <a:rPr lang="en-US" sz="1800" dirty="0"/>
              <a:t>New science/engineering – sourced largely in US</a:t>
            </a:r>
          </a:p>
          <a:p>
            <a:pPr lvl="2"/>
            <a:r>
              <a:rPr lang="en-US" sz="1800" dirty="0"/>
              <a:t>Strong value to customers</a:t>
            </a:r>
          </a:p>
          <a:p>
            <a:pPr lvl="2"/>
            <a:r>
              <a:rPr lang="en-US" sz="1800" dirty="0"/>
              <a:t>Huge scale economies</a:t>
            </a:r>
          </a:p>
          <a:p>
            <a:pPr lvl="2"/>
            <a:r>
              <a:rPr lang="en-US" sz="1800" dirty="0"/>
              <a:t>Network externalities</a:t>
            </a:r>
          </a:p>
          <a:p>
            <a:pPr lvl="2"/>
            <a:r>
              <a:rPr lang="en-US" sz="1800" dirty="0"/>
              <a:t>Times of economic flexibility and rapid growth</a:t>
            </a:r>
          </a:p>
          <a:p>
            <a:pPr lvl="3"/>
            <a:r>
              <a:rPr lang="en-US" sz="1800" dirty="0"/>
              <a:t>Geographic relocations – building Cal, Fla overnight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390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3104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Carbon forestry</a:t>
            </a:r>
          </a:p>
          <a:p>
            <a:endParaRPr lang="en-US" dirty="0"/>
          </a:p>
          <a:p>
            <a:r>
              <a:rPr lang="en-US" dirty="0"/>
              <a:t>Worthwhile but a small  part of the ultimate transition</a:t>
            </a:r>
          </a:p>
          <a:p>
            <a:endParaRPr lang="en-US" dirty="0"/>
          </a:p>
          <a:p>
            <a:r>
              <a:rPr lang="en-US" dirty="0"/>
              <a:t>Again, cheaper sources of these benefits elsewhere</a:t>
            </a:r>
          </a:p>
          <a:p>
            <a:endParaRPr lang="en-US" dirty="0"/>
          </a:p>
          <a:p>
            <a:r>
              <a:rPr lang="en-US" dirty="0"/>
              <a:t>Many want Big Action on CO2,  but in forestry must be business as usual..</a:t>
            </a:r>
          </a:p>
          <a:p>
            <a:endParaRPr lang="en-US" dirty="0"/>
          </a:p>
          <a:p>
            <a:r>
              <a:rPr lang="en-US" dirty="0"/>
              <a:t>Realistic?   More likely to prevent progress.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017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701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F3969-B479-4C48-9C43-AF8321E1FD1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089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5F52-D68B-40E6-B431-3F7ED5A45C17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6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90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F12C-2D57-4D04-B676-6C92AB7D519C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9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8DCE7-2DB2-4076-8BA2-AB577C071AA6}" type="datetime1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69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BD33-8945-4A4A-B0C5-DA1834AD6FBD}" type="datetime1">
              <a:rPr lang="en-US" smtClean="0"/>
              <a:t>3/4/2021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52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4803-9693-4A1B-B936-AF5E4D3AC65F}" type="datetime1">
              <a:rPr lang="en-US" smtClean="0"/>
              <a:t>3/4/2021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974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A9E2-6694-4781-85AA-D02A5070001C}" type="datetime1">
              <a:rPr lang="en-US" smtClean="0"/>
              <a:t>3/4/2021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017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1207-6686-46D6-9456-F5F9503BA929}" type="datetime1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61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80B-74EA-4288-A7D6-2013A1A55A5B}" type="datetime1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362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BA84-A367-4C6C-8B33-004418FA43C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50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0714-5BC1-4A90-BB82-0720259EE320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92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ED4C8-3811-473F-A07D-299BCECF604B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D54B1-0A09-4A02-B4B7-3948BDF96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0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557/mre.2018.6" TargetMode="External"/><Relationship Id="rId5" Type="http://schemas.openxmlformats.org/officeDocument/2006/relationships/hyperlink" Target="https://www.cambridge.org/core/journals/mrs-energy-and-sustainability/volume/D5FB7254FF6C5502D5F270F3E660D808" TargetMode="External"/><Relationship Id="rId4" Type="http://schemas.openxmlformats.org/officeDocument/2006/relationships/hyperlink" Target="https://www.cambridge.org/core/journals/mrs-energy-and-sustainability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18955-F6EE-4506-8C7E-2188077F6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5CDCB-A353-4AD4-8539-5F3918870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4E58F-57C0-4613-9910-DFA8B611F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A0B259-B686-42E4-A7FE-E30EC7CCB1AC}"/>
              </a:ext>
            </a:extLst>
          </p:cNvPr>
          <p:cNvSpPr txBox="1"/>
          <p:nvPr/>
        </p:nvSpPr>
        <p:spPr>
          <a:xfrm>
            <a:off x="1189822" y="1487277"/>
            <a:ext cx="66101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Maine’s Forests Through an Energy Lens: Lessons from History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659326-1C70-4B4B-ABD4-94DAE7A83824}"/>
              </a:ext>
            </a:extLst>
          </p:cNvPr>
          <p:cNvSpPr txBox="1"/>
          <p:nvPr/>
        </p:nvSpPr>
        <p:spPr>
          <a:xfrm>
            <a:off x="2605489" y="5156022"/>
            <a:ext cx="37787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Lloyd C. </a:t>
            </a:r>
            <a:r>
              <a:rPr lang="en-US" sz="3600" dirty="0" err="1">
                <a:solidFill>
                  <a:schemeClr val="bg1"/>
                </a:solidFill>
              </a:rPr>
              <a:t>Irland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The </a:t>
            </a:r>
            <a:r>
              <a:rPr lang="en-US" sz="3600" dirty="0" err="1">
                <a:solidFill>
                  <a:schemeClr val="bg1"/>
                </a:solidFill>
              </a:rPr>
              <a:t>Irland</a:t>
            </a:r>
            <a:r>
              <a:rPr lang="en-US" sz="3600" dirty="0">
                <a:solidFill>
                  <a:schemeClr val="bg1"/>
                </a:solidFill>
              </a:rPr>
              <a:t> Group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4F4E9B-F09A-4523-ADEC-42A9F44C80CE}"/>
              </a:ext>
            </a:extLst>
          </p:cNvPr>
          <p:cNvSpPr txBox="1"/>
          <p:nvPr/>
        </p:nvSpPr>
        <p:spPr>
          <a:xfrm>
            <a:off x="2333897" y="345402"/>
            <a:ext cx="5164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Maine Woods Forever Roundtable March 5, 2021</a:t>
            </a:r>
          </a:p>
        </p:txBody>
      </p:sp>
    </p:spTree>
    <p:extLst>
      <p:ext uri="{BB962C8B-B14F-4D97-AF65-F5344CB8AC3E}">
        <p14:creationId xmlns:p14="http://schemas.microsoft.com/office/powerpoint/2010/main" val="3173007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1329C-425E-4CE2-92BD-CB69D6DFE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B1065-DAB3-4457-BFB3-CF130C179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53330"/>
            <a:ext cx="8115300" cy="4595019"/>
          </a:xfrm>
        </p:spPr>
        <p:txBody>
          <a:bodyPr/>
          <a:lstStyle/>
          <a:p>
            <a:r>
              <a:rPr lang="en-US" dirty="0"/>
              <a:t>18th century  -wood wind and water</a:t>
            </a:r>
          </a:p>
          <a:p>
            <a:r>
              <a:rPr lang="en-US" dirty="0"/>
              <a:t>19</a:t>
            </a:r>
            <a:r>
              <a:rPr lang="en-US" baseline="30000" dirty="0"/>
              <a:t>th</a:t>
            </a:r>
            <a:r>
              <a:rPr lang="en-US" dirty="0"/>
              <a:t> century   -- steam and stream, wind and animal power</a:t>
            </a:r>
          </a:p>
          <a:p>
            <a:r>
              <a:rPr lang="en-US" dirty="0"/>
              <a:t>Transition 1890 to 1920  -- to electricity and oil/coal</a:t>
            </a:r>
          </a:p>
          <a:p>
            <a:pPr lvl="1"/>
            <a:endParaRPr lang="en-US" dirty="0"/>
          </a:p>
          <a:p>
            <a:r>
              <a:rPr lang="en-US" dirty="0"/>
              <a:t>1920-2015   	</a:t>
            </a:r>
          </a:p>
          <a:p>
            <a:pPr lvl="1"/>
            <a:r>
              <a:rPr lang="en-US" dirty="0"/>
              <a:t>Electricity grows, then peaks </a:t>
            </a:r>
          </a:p>
          <a:p>
            <a:pPr lvl="1"/>
            <a:r>
              <a:rPr lang="en-US" dirty="0"/>
              <a:t>Fossil fuels the same</a:t>
            </a:r>
          </a:p>
          <a:p>
            <a:r>
              <a:rPr lang="en-US" dirty="0"/>
              <a:t>2015 to date “Traditional” energy system disrupted</a:t>
            </a:r>
          </a:p>
          <a:p>
            <a:r>
              <a:rPr lang="en-US" dirty="0"/>
              <a:t>Future  - Age of Carbon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D5AF5-E770-4C9A-915F-5DB10E220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254D-FCC0-4AE3-9F61-5A0E7A2EC499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E4BE7-2047-43D8-A4C9-A9F19C6B3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8A26F-6F31-446B-9279-942DAAFB4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85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B828-1607-4FE8-B4D5-FDA6DD3DE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Maine’s Bargain with Nature: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8734F-24E5-420B-8B2C-65756172E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245326"/>
            <a:ext cx="4568681" cy="4931637"/>
          </a:xfrm>
        </p:spPr>
        <p:txBody>
          <a:bodyPr>
            <a:normAutofit/>
          </a:bodyPr>
          <a:lstStyle/>
          <a:p>
            <a:r>
              <a:rPr lang="en-US" sz="3200" dirty="0"/>
              <a:t>You can have all the wood and fish you want,</a:t>
            </a:r>
            <a:br>
              <a:rPr lang="en-US" sz="3200" dirty="0"/>
            </a:br>
            <a:r>
              <a:rPr lang="en-US" sz="3200" dirty="0"/>
              <a:t>but no </a:t>
            </a:r>
            <a:r>
              <a:rPr lang="en-US" sz="3200" dirty="0" err="1"/>
              <a:t>hardrock</a:t>
            </a:r>
            <a:r>
              <a:rPr lang="en-US" sz="3200" dirty="0"/>
              <a:t> minerals, and no fossil fuels!</a:t>
            </a:r>
          </a:p>
          <a:p>
            <a:r>
              <a:rPr lang="en-US" sz="3200" dirty="0"/>
              <a:t>Oh, and cold winters and short growing season….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639F66-CC29-4157-B909-FCEA98502D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0565" y="1157354"/>
            <a:ext cx="2908684" cy="18509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5E83C2-7C1E-42D3-92FB-B73A0BD7F6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83" t="13076" r="4540" b="11991"/>
          <a:stretch/>
        </p:blipFill>
        <p:spPr>
          <a:xfrm>
            <a:off x="5372100" y="3046900"/>
            <a:ext cx="2725615" cy="30813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51379A-BB76-48F7-809A-4DF4CEAAD536}"/>
              </a:ext>
            </a:extLst>
          </p:cNvPr>
          <p:cNvSpPr txBox="1"/>
          <p:nvPr/>
        </p:nvSpPr>
        <p:spPr>
          <a:xfrm>
            <a:off x="5747112" y="6068891"/>
            <a:ext cx="2544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McCurdy illustration from Applebaum Giants in the Land, 1993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182BBA-4BFD-4C70-9FBD-7E98688CE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75FB-ED87-4E77-A472-E8DE3A37E0AF}" type="datetime1">
              <a:rPr lang="en-US" smtClean="0"/>
              <a:t>3/4/2021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76C8B1-586B-49B2-BC24-3D1FADA5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BC1320-B0DE-49E4-8E98-AD28136CC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290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4CC3-BFEE-4046-8B1B-1A0BBFA2F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18th century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595D0-81FC-4EC4-9B1F-D2CA7DD34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49" y="1547445"/>
            <a:ext cx="4761035" cy="4351338"/>
          </a:xfrm>
        </p:spPr>
        <p:txBody>
          <a:bodyPr/>
          <a:lstStyle/>
          <a:p>
            <a:r>
              <a:rPr lang="en-US" dirty="0"/>
              <a:t>Energy self sufficient</a:t>
            </a:r>
          </a:p>
          <a:p>
            <a:pPr lvl="1"/>
            <a:r>
              <a:rPr lang="en-US" dirty="0"/>
              <a:t>Animal and human labor</a:t>
            </a:r>
          </a:p>
          <a:p>
            <a:pPr lvl="1"/>
            <a:r>
              <a:rPr lang="en-US" dirty="0"/>
              <a:t>Wind</a:t>
            </a:r>
          </a:p>
          <a:p>
            <a:pPr lvl="1"/>
            <a:r>
              <a:rPr lang="en-US" dirty="0"/>
              <a:t>Fuel: wood</a:t>
            </a:r>
          </a:p>
          <a:p>
            <a:r>
              <a:rPr lang="en-US" dirty="0"/>
              <a:t>Subsidized by old growth harvesting, fishing virtually virgin resources</a:t>
            </a:r>
          </a:p>
          <a:p>
            <a:r>
              <a:rPr lang="en-US" dirty="0"/>
              <a:t>Energy a huge cost to economy in labor input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792AFE-7823-444D-A928-DE30E227CC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6188" y="2588748"/>
            <a:ext cx="2923463" cy="2040609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DC7050-8B6C-4A53-8CC8-82416FF9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EF24E-5B14-4DCE-8FD4-B728FA45F009}" type="datetime1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16FD1-D03C-45E7-BF35-0997419AF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F2340-9E35-490E-BACA-3DBC5658E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166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3C629F-7A96-4C9D-A6A1-6E37B1FA41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6516" y="2147543"/>
            <a:ext cx="3562867" cy="3471120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9910045-5744-4C95-912B-83DFB8F76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0905-CE07-4F40-9406-605BB996E410}" type="datetime1">
              <a:rPr lang="en-US" smtClean="0"/>
              <a:t>3/4/2021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7F361C3-130C-4952-A374-7F6B6B016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37B79B-74DD-4125-ADD2-1AF426200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2A55FD-7393-4795-9554-54F7BB881A2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4102" y="365125"/>
            <a:ext cx="7172597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Within range of settlements, cutting reduced average age of the forest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FEF2CD-6CEC-4471-9A74-B14522316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617" y="2147543"/>
            <a:ext cx="2124333" cy="346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380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753AB3-98AE-4B5F-B1EF-9F28C935E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19</a:t>
            </a:r>
            <a:r>
              <a:rPr lang="en-US" b="1" baseline="30000" dirty="0"/>
              <a:t>th</a:t>
            </a:r>
            <a:r>
              <a:rPr lang="en-US" b="1" dirty="0"/>
              <a:t> Century: Age of  Steam begins as an Age of Wood Fuel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8EE1F39-2AC1-4CCA-AAE7-0941827A6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5646" y="1770184"/>
            <a:ext cx="2630111" cy="20491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1F6A0C-CFCA-46C5-BDE1-08A46297F6E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573" y="1690689"/>
            <a:ext cx="3381375" cy="33438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1EA504-87A3-4AAA-9A77-7A4E487BE855}"/>
              </a:ext>
            </a:extLst>
          </p:cNvPr>
          <p:cNvSpPr txBox="1"/>
          <p:nvPr/>
        </p:nvSpPr>
        <p:spPr>
          <a:xfrm>
            <a:off x="716573" y="5442438"/>
            <a:ext cx="3381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Heavy reliance on wood fuel till end of century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778C752-68C6-4B1F-B90A-8844A37E8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D0CE1-12B2-43E9-8870-D2FBA8700D3C}" type="datetime1">
              <a:rPr lang="en-US" smtClean="0"/>
              <a:t>3/4/2021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58B4723-C069-46B1-BFCD-B3CED2971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B09D43D-EADA-4CC8-B602-ECB52BA17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0863B9-DBF3-441B-BF81-5E07B5281FB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5646" y="3898832"/>
            <a:ext cx="2717200" cy="219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32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4357061-52C3-4815-8281-DB3AA0ED1E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956" y="539227"/>
            <a:ext cx="7919394" cy="4833961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F0D37-9771-49C0-9100-78CAB8945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5ED74-7AF4-4EF0-8B3E-9BF0835C8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D750D-5AD4-4179-98D7-3FAD20994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2C40F6-200D-4E8B-A25A-A9E485D1F960}"/>
              </a:ext>
            </a:extLst>
          </p:cNvPr>
          <p:cNvSpPr txBox="1"/>
          <p:nvPr/>
        </p:nvSpPr>
        <p:spPr>
          <a:xfrm>
            <a:off x="1593668" y="5590904"/>
            <a:ext cx="6662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Fitz Hugh Lane, Camden Mountains from south end of the harbor, 1859</a:t>
            </a:r>
          </a:p>
        </p:txBody>
      </p:sp>
    </p:spTree>
    <p:extLst>
      <p:ext uri="{BB962C8B-B14F-4D97-AF65-F5344CB8AC3E}">
        <p14:creationId xmlns:p14="http://schemas.microsoft.com/office/powerpoint/2010/main" val="2312980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9A5F8-42CB-41EC-ACD2-469EE9472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460" y="417377"/>
            <a:ext cx="7886700" cy="14810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Internal Combustion engines returned 4 million acres of Maine to Forest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58840DC-5F28-4B1D-B2EB-585F211A23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10001" y="2007177"/>
            <a:ext cx="3769555" cy="337472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E9564-C3FC-4ABC-9693-8FF620648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F4E63-CE6D-4D76-951D-1D917CDE5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D90DD-C8AE-4646-98FC-FAA967108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98CF92-E7BC-429A-92D8-1287D4EDF1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01" t="4699" r="7951" b="57586"/>
          <a:stretch/>
        </p:blipFill>
        <p:spPr>
          <a:xfrm>
            <a:off x="548095" y="2115333"/>
            <a:ext cx="4275909" cy="25864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1B3E0E-4289-43D4-9942-5D2501BCE32C}"/>
              </a:ext>
            </a:extLst>
          </p:cNvPr>
          <p:cNvSpPr txBox="1"/>
          <p:nvPr/>
        </p:nvSpPr>
        <p:spPr>
          <a:xfrm>
            <a:off x="1471749" y="4841966"/>
            <a:ext cx="2917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of this land was cleared without benefit of internal combustion engines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BBFD33-B955-4A32-89A0-DE1A45635AFC}"/>
              </a:ext>
            </a:extLst>
          </p:cNvPr>
          <p:cNvSpPr txBox="1"/>
          <p:nvPr/>
        </p:nvSpPr>
        <p:spPr>
          <a:xfrm>
            <a:off x="5394415" y="5503686"/>
            <a:ext cx="3086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WH Bunting, A Day’s Work, part 1,  p. 173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2AF82E4-4926-4E63-A84A-1FA0BCB496BC}"/>
              </a:ext>
            </a:extLst>
          </p:cNvPr>
          <p:cNvCxnSpPr/>
          <p:nvPr/>
        </p:nvCxnSpPr>
        <p:spPr>
          <a:xfrm flipV="1">
            <a:off x="3028950" y="3326674"/>
            <a:ext cx="323850" cy="16328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278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3267C-D64D-4015-BFAA-AE17BB02A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1890s to 1930s  Age of Electricity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35C6B-EA4E-40DD-A557-FB27F6351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8834"/>
            <a:ext cx="4265567" cy="4618129"/>
          </a:xfrm>
        </p:spPr>
        <p:txBody>
          <a:bodyPr>
            <a:normAutofit/>
          </a:bodyPr>
          <a:lstStyle/>
          <a:p>
            <a:r>
              <a:rPr lang="en-US" dirty="0"/>
              <a:t>Horsepower or spindles to Megawatts</a:t>
            </a:r>
          </a:p>
          <a:p>
            <a:r>
              <a:rPr lang="en-US" dirty="0"/>
              <a:t>Powerlines  -- key tech   leap</a:t>
            </a:r>
          </a:p>
          <a:p>
            <a:pPr lvl="1"/>
            <a:r>
              <a:rPr lang="en-US" dirty="0"/>
              <a:t>Enabled Bucksport to be built with no nearby hydro!</a:t>
            </a:r>
          </a:p>
          <a:p>
            <a:r>
              <a:rPr lang="en-US" dirty="0"/>
              <a:t>Supertankers replace woodlot: bring the fuel to us	</a:t>
            </a:r>
          </a:p>
          <a:p>
            <a:r>
              <a:rPr lang="en-US" dirty="0"/>
              <a:t>Outsourced our fuel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F9834-4957-41E7-8B5A-601C8BCF3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6E952-4EDD-4AE7-BD88-1853C0DC9767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648B-60F3-4CE9-B4FA-243223ACD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74FEB-7308-44C9-A3F3-1BB7FBD64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08EFCB-64FA-4558-A94E-D25F70D59C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250" y="1385888"/>
            <a:ext cx="3086100" cy="24977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4FE6F8-4A4D-453A-B3B6-259644D351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250" y="3883631"/>
            <a:ext cx="3057776" cy="229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86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790C4E-CB28-4E66-A030-82F85E1623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71"/>
          <a:stretch/>
        </p:blipFill>
        <p:spPr>
          <a:xfrm>
            <a:off x="920807" y="2671762"/>
            <a:ext cx="2324100" cy="151447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B4A87FD-340B-4645-BA20-44627329C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Maine’s brief nuclear age</a:t>
            </a:r>
            <a:br>
              <a:rPr lang="en-US" b="1" dirty="0"/>
            </a:br>
            <a:r>
              <a:rPr lang="en-US" b="1" dirty="0"/>
              <a:t>1972-1996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AE053F-E9C1-4F68-A663-39AAA6E2F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7097" y="1260300"/>
            <a:ext cx="3516630" cy="4718330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C915FE4-66F2-4E04-922E-B6EE6E11D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8F0A-E274-4AAE-B8F7-596319F69DD9}" type="datetime1">
              <a:rPr lang="en-US" smtClean="0"/>
              <a:t>3/4/2021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1F0F8F6-DC95-40D9-A2B8-D999780C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7317A78-E9AA-4C92-A2BB-FDB0DB850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05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4BDEE-6BFA-4EBF-A2B9-85EF81462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</a:t>
            </a:r>
            <a:r>
              <a:rPr lang="en-US" baseline="30000" dirty="0"/>
              <a:t>th</a:t>
            </a:r>
            <a:r>
              <a:rPr lang="en-US" dirty="0"/>
              <a:t> Century –the  19</a:t>
            </a:r>
            <a:r>
              <a:rPr lang="en-US" baseline="30000" dirty="0"/>
              <a:t>th</a:t>
            </a:r>
            <a:r>
              <a:rPr lang="en-US" dirty="0"/>
              <a:t> lingers on a Long Time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BBB3B70-5353-45D1-BA9D-DCCEA7BA6E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64" b="52533"/>
          <a:stretch/>
        </p:blipFill>
        <p:spPr>
          <a:xfrm>
            <a:off x="5433647" y="1162689"/>
            <a:ext cx="2986454" cy="24060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B852A7-CE33-47C5-A3C0-6B62094F2F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700" y="4041285"/>
            <a:ext cx="3260750" cy="22520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511478-E254-441F-BB01-0F48C1FF84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5612" y="4008798"/>
            <a:ext cx="2986454" cy="23174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85EB4D-8A94-4F77-80C2-96B7B88D0A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345" t="27694" r="11927" b="36924"/>
          <a:stretch/>
        </p:blipFill>
        <p:spPr>
          <a:xfrm>
            <a:off x="1402080" y="1690689"/>
            <a:ext cx="2268370" cy="2252051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ED96794-3893-42D1-A3E6-D0738EFC9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DF475-540C-421E-BCAB-A182AFE40609}" type="datetime1">
              <a:rPr lang="en-US" smtClean="0"/>
              <a:t>3/4/2021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80BA87C-4C48-4769-A22B-FC334D5DD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B0906B8-B607-4A1D-AF01-51F38EB9C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11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274AF9-5546-46A5-8389-A9BCB9862CA9}"/>
              </a:ext>
            </a:extLst>
          </p:cNvPr>
          <p:cNvSpPr txBox="1"/>
          <p:nvPr/>
        </p:nvSpPr>
        <p:spPr>
          <a:xfrm>
            <a:off x="401140" y="2434245"/>
            <a:ext cx="879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Mid 30s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1FCC9B2-302C-430D-B963-0A19F73B5D58}"/>
              </a:ext>
            </a:extLst>
          </p:cNvPr>
          <p:cNvCxnSpPr/>
          <p:nvPr/>
        </p:nvCxnSpPr>
        <p:spPr>
          <a:xfrm>
            <a:off x="1055675" y="2849743"/>
            <a:ext cx="9298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FFB4FC3-1802-4692-AF89-DF7C5545B553}"/>
              </a:ext>
            </a:extLst>
          </p:cNvPr>
          <p:cNvCxnSpPr/>
          <p:nvPr/>
        </p:nvCxnSpPr>
        <p:spPr>
          <a:xfrm>
            <a:off x="1055675" y="3100251"/>
            <a:ext cx="346405" cy="878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4492FD1-2A91-40A6-96C5-E9D28FE51F3D}"/>
              </a:ext>
            </a:extLst>
          </p:cNvPr>
          <p:cNvSpPr txBox="1"/>
          <p:nvPr/>
        </p:nvSpPr>
        <p:spPr>
          <a:xfrm>
            <a:off x="4900536" y="1759131"/>
            <a:ext cx="949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Early 50s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C2AEAF-1ACB-4C74-A0B3-7C8A51084439}"/>
              </a:ext>
            </a:extLst>
          </p:cNvPr>
          <p:cNvSpPr txBox="1"/>
          <p:nvPr/>
        </p:nvSpPr>
        <p:spPr>
          <a:xfrm>
            <a:off x="4032070" y="4043320"/>
            <a:ext cx="15935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“The Northern” Used horses till early 60s</a:t>
            </a:r>
          </a:p>
        </p:txBody>
      </p:sp>
    </p:spTree>
    <p:extLst>
      <p:ext uri="{BB962C8B-B14F-4D97-AF65-F5344CB8AC3E}">
        <p14:creationId xmlns:p14="http://schemas.microsoft.com/office/powerpoint/2010/main" val="2657735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6777F-DE89-48E5-9E67-3B69338B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</a:t>
            </a:r>
            <a:r>
              <a:rPr lang="en-US" b="1" baseline="30000" dirty="0"/>
              <a:t>th</a:t>
            </a:r>
            <a:r>
              <a:rPr lang="en-US" b="1" dirty="0"/>
              <a:t>: Gas &amp; Oil Guzzlers Galore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C6881-9058-46B2-9015-A95B31943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7638"/>
            <a:ext cx="5007219" cy="4849325"/>
          </a:xfrm>
        </p:spPr>
        <p:txBody>
          <a:bodyPr>
            <a:normAutofit/>
          </a:bodyPr>
          <a:lstStyle/>
          <a:p>
            <a:r>
              <a:rPr lang="en-US" dirty="0"/>
              <a:t>Auto ownership</a:t>
            </a:r>
          </a:p>
          <a:p>
            <a:r>
              <a:rPr lang="en-US" dirty="0"/>
              <a:t>Houses larger but no more efficient per sq ft. </a:t>
            </a:r>
          </a:p>
          <a:p>
            <a:r>
              <a:rPr lang="en-US" dirty="0"/>
              <a:t>Sprawl – least efficient energy system that could be devised!</a:t>
            </a:r>
          </a:p>
          <a:p>
            <a:r>
              <a:rPr lang="en-US" dirty="0"/>
              <a:t>Outdoor recreation goes motorized</a:t>
            </a:r>
          </a:p>
          <a:p>
            <a:r>
              <a:rPr lang="en-US" dirty="0"/>
              <a:t>Tourist dollars from Away….</a:t>
            </a:r>
          </a:p>
          <a:p>
            <a:r>
              <a:rPr lang="en-US" dirty="0"/>
              <a:t>Industry shifts to Electric (or leaves)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FEB5D5-D9A4-4517-8CC5-05A3B1E6E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570" y="1524000"/>
            <a:ext cx="1905000" cy="190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8AAAA2-F5EA-433F-AF86-0BCDF02450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67" t="2051" r="7820"/>
          <a:stretch/>
        </p:blipFill>
        <p:spPr>
          <a:xfrm>
            <a:off x="7058484" y="3895407"/>
            <a:ext cx="1781299" cy="21670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DC36DD-BFB1-4A63-AC2B-7B38F57CBC1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31" t="25862" r="14503"/>
          <a:stretch/>
        </p:blipFill>
        <p:spPr>
          <a:xfrm>
            <a:off x="5058508" y="3888786"/>
            <a:ext cx="1802424" cy="2167059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2C16E21-4019-45EB-B703-E0141D80D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802C-F14D-4FF8-9631-F06C7EB02747}" type="datetime1">
              <a:rPr lang="en-US" smtClean="0"/>
              <a:t>3/4/2021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1D5E2B-6619-407C-B224-81F45429D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FB3381-B3F1-454F-A735-1A6A8E61C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08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15EDA-F101-4C59-9918-14884A19D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10" y="365126"/>
            <a:ext cx="3792582" cy="1325563"/>
          </a:xfrm>
        </p:spPr>
        <p:txBody>
          <a:bodyPr/>
          <a:lstStyle/>
          <a:p>
            <a:r>
              <a:rPr lang="en-US" b="1" dirty="0"/>
              <a:t>Self sufficiency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A35FF-57BA-4545-BA49-8D23FB5D9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678" y="1529284"/>
            <a:ext cx="4795157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Businesses/homes </a:t>
            </a:r>
            <a:r>
              <a:rPr lang="en-US" sz="3600" u="sng" dirty="0"/>
              <a:t>networked</a:t>
            </a:r>
            <a:r>
              <a:rPr lang="en-US" sz="3600" dirty="0"/>
              <a:t>:  phone, sewerage, electric, and gas heat (Gordon)</a:t>
            </a:r>
          </a:p>
          <a:p>
            <a:r>
              <a:rPr lang="en-US" sz="3600" dirty="0"/>
              <a:t>Regions too.</a:t>
            </a:r>
          </a:p>
          <a:p>
            <a:r>
              <a:rPr lang="en-US" sz="3600" dirty="0"/>
              <a:t>With pipelines, tankers,  and powerlines we ignored self-sufficiency </a:t>
            </a:r>
          </a:p>
          <a:p>
            <a:r>
              <a:rPr lang="en-US" sz="3600" dirty="0"/>
              <a:t>Resilience was assumed</a:t>
            </a:r>
          </a:p>
          <a:p>
            <a:endParaRPr lang="en-US" sz="3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BED7C-F5B4-4A8A-90F4-2CB238259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636E2-36AB-4946-9876-6EA899EBA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8351D-B88A-41C4-91CF-6CC9DFA18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213929"/>
            <a:ext cx="2057400" cy="365125"/>
          </a:xfrm>
        </p:spPr>
        <p:txBody>
          <a:bodyPr/>
          <a:lstStyle/>
          <a:p>
            <a:fld id="{574D54B1-0A09-4A02-B4B7-3948BDF96A84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05B908-1D8F-4758-91FA-5D98D77FBB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095" t="13366" r="857" b="10439"/>
          <a:stretch/>
        </p:blipFill>
        <p:spPr>
          <a:xfrm>
            <a:off x="5136424" y="1204119"/>
            <a:ext cx="3570515" cy="46765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2257A1-92E8-4782-8394-CD282A0BFC6A}"/>
              </a:ext>
            </a:extLst>
          </p:cNvPr>
          <p:cNvSpPr txBox="1"/>
          <p:nvPr/>
        </p:nvSpPr>
        <p:spPr>
          <a:xfrm>
            <a:off x="7209064" y="4920343"/>
            <a:ext cx="1785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PHMSA.dot.gov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1B99F7-B89D-4937-9772-661CC746A840}"/>
              </a:ext>
            </a:extLst>
          </p:cNvPr>
          <p:cNvSpPr txBox="1"/>
          <p:nvPr/>
        </p:nvSpPr>
        <p:spPr>
          <a:xfrm>
            <a:off x="5669280" y="870812"/>
            <a:ext cx="2846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Oil and Gas Pipelines</a:t>
            </a:r>
          </a:p>
        </p:txBody>
      </p:sp>
    </p:spTree>
    <p:extLst>
      <p:ext uri="{BB962C8B-B14F-4D97-AF65-F5344CB8AC3E}">
        <p14:creationId xmlns:p14="http://schemas.microsoft.com/office/powerpoint/2010/main" val="196207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4C2CD-75B0-4F4A-81ED-BD803720A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2" y="365126"/>
            <a:ext cx="6035039" cy="1325563"/>
          </a:xfrm>
        </p:spPr>
        <p:txBody>
          <a:bodyPr/>
          <a:lstStyle/>
          <a:p>
            <a:r>
              <a:rPr lang="en-US" b="1" dirty="0"/>
              <a:t>Saudi Arabia of the North?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93B2F3-506C-44A0-82EB-AB761DA05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4075" y="557197"/>
            <a:ext cx="1767417" cy="1325563"/>
          </a:xfr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C916A4B-4909-4F30-B29D-997EF9919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0E1A-89B9-4077-A82F-9AF64572E521}" type="datetime1">
              <a:rPr lang="en-US" smtClean="0"/>
              <a:t>3/4/2021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330B06D-A619-4062-A0AD-74D59004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6F9850-E2E1-45C3-A2FC-D8F2F6793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14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ED2AE5-EAE6-4086-A322-18F2EBB8D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93" y="1566843"/>
            <a:ext cx="4083784" cy="41285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85E257-2F33-447D-9297-7BE9DD2AFCF2}"/>
              </a:ext>
            </a:extLst>
          </p:cNvPr>
          <p:cNvSpPr txBox="1"/>
          <p:nvPr/>
        </p:nvSpPr>
        <p:spPr>
          <a:xfrm>
            <a:off x="1471749" y="5940194"/>
            <a:ext cx="4310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INRS report to GOER, 2017.  p. 8.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9F15A6-3EF1-45BA-8B6A-5C86F6EE3504}"/>
              </a:ext>
            </a:extLst>
          </p:cNvPr>
          <p:cNvSpPr txBox="1"/>
          <p:nvPr/>
        </p:nvSpPr>
        <p:spPr>
          <a:xfrm>
            <a:off x="4994956" y="4693040"/>
            <a:ext cx="3307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Once there were about a dozen;  and big cogens to boot.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D92C17A-66A3-450E-9557-9FFB2FEBDEA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9" y="2059995"/>
            <a:ext cx="4212107" cy="259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63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2CAF7-6D57-4F20-9708-912A0C828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D0ABB-9A92-4AAE-887B-B8F4342B6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01467-04D4-488B-B4DE-E58F7436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3DA23F-E715-4E18-8769-CFB48C2B1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583473"/>
            <a:ext cx="7848711" cy="4925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C90572-92C8-49C1-8889-95BAA924AAB1}"/>
              </a:ext>
            </a:extLst>
          </p:cNvPr>
          <p:cNvSpPr txBox="1"/>
          <p:nvPr/>
        </p:nvSpPr>
        <p:spPr>
          <a:xfrm>
            <a:off x="1657350" y="1663338"/>
            <a:ext cx="23660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Wish I had one of these for MAINE!</a:t>
            </a:r>
          </a:p>
          <a:p>
            <a:endParaRPr lang="en-US" dirty="0"/>
          </a:p>
          <a:p>
            <a:r>
              <a:rPr lang="en-US" b="1" dirty="0"/>
              <a:t>NOTE HOW LONG THE TRANSITIONS TAKE –</a:t>
            </a:r>
          </a:p>
          <a:p>
            <a:endParaRPr lang="en-US" b="1" dirty="0"/>
          </a:p>
          <a:p>
            <a:r>
              <a:rPr lang="en-US" b="1" dirty="0"/>
              <a:t>DISPLACING THE BIG 3 A COLOSSAL TASK!</a:t>
            </a:r>
          </a:p>
        </p:txBody>
      </p:sp>
    </p:spTree>
    <p:extLst>
      <p:ext uri="{BB962C8B-B14F-4D97-AF65-F5344CB8AC3E}">
        <p14:creationId xmlns:p14="http://schemas.microsoft.com/office/powerpoint/2010/main" val="1351311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038F1-7600-4E75-B287-C9D424437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19" y="109892"/>
            <a:ext cx="7886700" cy="1325563"/>
          </a:xfrm>
        </p:spPr>
        <p:txBody>
          <a:bodyPr/>
          <a:lstStyle/>
          <a:p>
            <a:r>
              <a:rPr lang="en-US" b="1" dirty="0"/>
              <a:t>Stunning Real Cost Declines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DCBCD-BD2A-4926-9977-873DC0C6E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6AFC8-96F5-410E-A3DF-61AF8E2E3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17509-344D-4D0F-9154-A877C00AC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922DCC-B14F-49E6-8CB6-BC57CCAA1B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41" b="50338"/>
          <a:stretch/>
        </p:blipFill>
        <p:spPr>
          <a:xfrm>
            <a:off x="729292" y="1175656"/>
            <a:ext cx="7689069" cy="42531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67FD1E-CD20-4346-A9CC-79656E4B4460}"/>
              </a:ext>
            </a:extLst>
          </p:cNvPr>
          <p:cNvSpPr txBox="1"/>
          <p:nvPr/>
        </p:nvSpPr>
        <p:spPr>
          <a:xfrm>
            <a:off x="2368731" y="5456733"/>
            <a:ext cx="463295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US" sz="1050" b="1" i="0" dirty="0">
                <a:solidFill>
                  <a:srgbClr val="333333"/>
                </a:solidFill>
                <a:effectLst/>
                <a:latin typeface="noto sans"/>
              </a:rPr>
              <a:t>The electrification of energy: Long-term trends and opportunities</a:t>
            </a:r>
          </a:p>
          <a:p>
            <a:pPr algn="l" fontAlgn="base"/>
            <a:r>
              <a:rPr lang="en-US" sz="1050" dirty="0">
                <a:solidFill>
                  <a:srgbClr val="006FCA"/>
                </a:solidFill>
                <a:latin typeface="inherit"/>
              </a:rPr>
              <a:t>Jeffrey Y. Tsao, et al. </a:t>
            </a:r>
            <a:r>
              <a:rPr lang="en-US" sz="1050" b="0" i="0" u="none" strike="noStrike" dirty="0">
                <a:solidFill>
                  <a:srgbClr val="006FCA"/>
                </a:solidFill>
                <a:effectLst/>
                <a:latin typeface="inherit"/>
              </a:rPr>
              <a:t>  </a:t>
            </a:r>
            <a:endParaRPr lang="en-US" sz="1050" b="1" dirty="0">
              <a:effectLst/>
              <a:latin typeface="inherit"/>
            </a:endParaRPr>
          </a:p>
          <a:p>
            <a:pPr fontAlgn="base"/>
            <a:r>
              <a:rPr lang="en-US" sz="1050" u="sng" dirty="0">
                <a:solidFill>
                  <a:srgbClr val="006FCA"/>
                </a:solidFill>
                <a:effectLst/>
                <a:latin typeface="inherit"/>
                <a:hlinkClick r:id="rId4"/>
              </a:rPr>
              <a:t>MRS Energy &amp; Sustainability</a:t>
            </a:r>
            <a:r>
              <a:rPr lang="en-US" sz="1050" dirty="0">
                <a:effectLst/>
                <a:latin typeface="inherit"/>
              </a:rPr>
              <a:t> , </a:t>
            </a:r>
            <a:r>
              <a:rPr lang="en-US" sz="1050" u="sng" dirty="0">
                <a:solidFill>
                  <a:srgbClr val="333333"/>
                </a:solidFill>
                <a:effectLst/>
                <a:latin typeface="inherit"/>
                <a:hlinkClick r:id="rId5"/>
              </a:rPr>
              <a:t>Volume 5</a:t>
            </a:r>
            <a:r>
              <a:rPr lang="en-US" sz="1050" dirty="0">
                <a:effectLst/>
                <a:latin typeface="inherit"/>
              </a:rPr>
              <a:t> , 2018 , E7</a:t>
            </a:r>
          </a:p>
          <a:p>
            <a:pPr algn="l" fontAlgn="base"/>
            <a:r>
              <a:rPr lang="en-US" sz="1050" b="0" i="0" dirty="0">
                <a:solidFill>
                  <a:srgbClr val="333333"/>
                </a:solidFill>
                <a:effectLst/>
                <a:latin typeface="Noto Sans"/>
              </a:rPr>
              <a:t>DOI: </a:t>
            </a:r>
            <a:r>
              <a:rPr lang="en-US" sz="1050" b="0" i="0" u="none" strike="noStrike" dirty="0">
                <a:solidFill>
                  <a:srgbClr val="006FCA"/>
                </a:solidFill>
                <a:effectLst/>
                <a:latin typeface="inherit"/>
                <a:hlinkClick r:id="rId6"/>
              </a:rPr>
              <a:t>https://doi.org/10.1557/mre.2018.6[Opens in a new window]</a:t>
            </a:r>
            <a:endParaRPr lang="en-US" sz="1050" b="0" i="0" dirty="0">
              <a:solidFill>
                <a:srgbClr val="333333"/>
              </a:solidFill>
              <a:effectLst/>
              <a:latin typeface="Noto Sans"/>
            </a:endParaRPr>
          </a:p>
          <a:p>
            <a:br>
              <a:rPr lang="en-US" dirty="0">
                <a:effectLst/>
                <a:latin typeface="inherit"/>
              </a:rPr>
            </a:br>
            <a:endParaRPr lang="en-US" b="0" i="0" dirty="0">
              <a:solidFill>
                <a:srgbClr val="333333"/>
              </a:solidFill>
              <a:effectLst/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269704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0BED5-16CC-49D0-8332-D9F08FCF2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21</a:t>
            </a:r>
            <a:r>
              <a:rPr lang="en-US" b="1" baseline="30000" dirty="0"/>
              <a:t>st</a:t>
            </a:r>
            <a:r>
              <a:rPr lang="en-US" b="1" dirty="0"/>
              <a:t> Century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A7D32-87A2-4810-9EE3-62F28EFBD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28206"/>
            <a:ext cx="3359876" cy="4781005"/>
          </a:xfrm>
        </p:spPr>
        <p:txBody>
          <a:bodyPr>
            <a:normAutofit/>
          </a:bodyPr>
          <a:lstStyle/>
          <a:p>
            <a:r>
              <a:rPr lang="en-US" dirty="0"/>
              <a:t>Age of </a:t>
            </a:r>
            <a:r>
              <a:rPr lang="en-US" b="1" dirty="0"/>
              <a:t>the Grid</a:t>
            </a:r>
          </a:p>
          <a:p>
            <a:r>
              <a:rPr lang="en-US" dirty="0"/>
              <a:t>Power users not tied to generating stations anymore</a:t>
            </a:r>
          </a:p>
          <a:p>
            <a:r>
              <a:rPr lang="en-US" dirty="0"/>
              <a:t>Market for “Green” Power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D0BD6-5B9C-4C4C-AB48-089787AEE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0E8AE-FBFD-4446-A1BD-2255C79D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3D6F1-906C-4D76-A6D4-8ECBF3747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17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607692-56A3-4A9F-A024-037A83E886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01" r="1909" b="2030"/>
          <a:stretch/>
        </p:blipFill>
        <p:spPr>
          <a:xfrm>
            <a:off x="4093029" y="328847"/>
            <a:ext cx="4902925" cy="5880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443419-1D07-4568-A6B7-1811FB6387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243" y="4125005"/>
            <a:ext cx="2883358" cy="19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97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2029-19A7-4E51-B805-73E36E123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5A689-06E5-4A06-895B-433BBFFF8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 to the 60s increased power supply viewed as desirable – a public benefit</a:t>
            </a:r>
          </a:p>
          <a:p>
            <a:r>
              <a:rPr lang="en-US" dirty="0"/>
              <a:t>In future, rapid development of electric power again advocated as a shared social goal – halt global warming</a:t>
            </a:r>
          </a:p>
          <a:p>
            <a:r>
              <a:rPr lang="en-US" dirty="0"/>
              <a:t>Disclosure: my record as a forecaster is not very good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1B834-C1C5-4FCB-88B6-90B656F92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D6C4F-B6A7-499E-A832-EC2DDE2A2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FD891-7062-4A2A-ADF6-AEE4AAB9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82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18A06-087B-49ED-8408-39266CDF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 of Carbon: Two Views of the Future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AB1D5-62AC-4AF6-963B-FA4C61417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DC589-D4CD-4FEE-8297-2832D113C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6AA70-EE51-4070-BCDE-FF459B75F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5A1592-F91F-45A7-81E8-2D9D290EA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64" y="2039586"/>
            <a:ext cx="4846026" cy="24141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B6DD8F-C5F4-4B9A-BF21-C36A08E33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90" y="1653449"/>
            <a:ext cx="3542322" cy="29098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EA7DF5-9E7F-4BC3-99D4-43C2F1735BF7}"/>
              </a:ext>
            </a:extLst>
          </p:cNvPr>
          <p:cNvSpPr txBox="1"/>
          <p:nvPr/>
        </p:nvSpPr>
        <p:spPr>
          <a:xfrm>
            <a:off x="5660571" y="4578940"/>
            <a:ext cx="2586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Maine total space heating  from Synapse report for GCC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8B3FF6-0A33-4A11-8B78-B620D2E5E3AF}"/>
              </a:ext>
            </a:extLst>
          </p:cNvPr>
          <p:cNvSpPr txBox="1"/>
          <p:nvPr/>
        </p:nvSpPr>
        <p:spPr>
          <a:xfrm>
            <a:off x="1245326" y="4625107"/>
            <a:ext cx="3387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 Energy Information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445259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A127F-0C85-4896-9E2B-BA47FC404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Forest Management As Carbon Storage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0AED1-35B6-493B-9E75-6C250E495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5A1BC-E765-4B80-A683-E87AA2515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7A53E-94EF-423C-A1EA-D44A80999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20</a:t>
            </a:fld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F72C951D-87F2-404E-84E2-DFB810093B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8650" y="1978389"/>
            <a:ext cx="7742338" cy="396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37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D71D2-B707-4482-9C70-2BA4BC6A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Themes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44D3C-68E9-4B8D-B3C0-793A24F38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93532"/>
            <a:ext cx="7886700" cy="5266592"/>
          </a:xfrm>
        </p:spPr>
        <p:txBody>
          <a:bodyPr>
            <a:normAutofit/>
          </a:bodyPr>
          <a:lstStyle/>
          <a:p>
            <a:r>
              <a:rPr lang="en-US" dirty="0"/>
              <a:t>The “Ages”  Overlap and often live side by side</a:t>
            </a:r>
          </a:p>
          <a:p>
            <a:r>
              <a:rPr lang="en-US" dirty="0"/>
              <a:t>Past transitions took 50-75 years to complete</a:t>
            </a:r>
          </a:p>
          <a:p>
            <a:r>
              <a:rPr lang="en-US" dirty="0"/>
              <a:t>Replacement technologies were:</a:t>
            </a:r>
          </a:p>
          <a:p>
            <a:pPr lvl="1"/>
            <a:r>
              <a:rPr lang="en-US" dirty="0"/>
              <a:t>in abundant domestic supply </a:t>
            </a:r>
          </a:p>
          <a:p>
            <a:pPr lvl="1"/>
            <a:r>
              <a:rPr lang="en-US" dirty="0"/>
              <a:t>Technologically dynamic</a:t>
            </a:r>
          </a:p>
          <a:p>
            <a:pPr lvl="2"/>
            <a:endParaRPr lang="en-US" dirty="0"/>
          </a:p>
          <a:p>
            <a:r>
              <a:rPr lang="en-US" dirty="0"/>
              <a:t>Losers could be ignored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6579A-2C20-435F-BE43-F6059BE30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2F227-4D2B-4CE2-9321-51575035A51C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61BAE-05C1-4F2A-B2D1-08A6AC427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FEB41-255A-4936-A732-2DB58E375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596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C5293-B450-4764-8979-7D4313E04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27343"/>
          </a:xfrm>
        </p:spPr>
        <p:txBody>
          <a:bodyPr/>
          <a:lstStyle/>
          <a:p>
            <a:r>
              <a:rPr lang="en-US" b="1" dirty="0"/>
              <a:t>Observations 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828C5-867E-444A-B0C5-F6B026824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79863"/>
            <a:ext cx="7987812" cy="54130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Previous transitions: They had Time	</a:t>
            </a:r>
          </a:p>
          <a:p>
            <a:pPr lvl="1"/>
            <a:r>
              <a:rPr lang="en-US" dirty="0"/>
              <a:t>Looks like we don’t</a:t>
            </a:r>
          </a:p>
          <a:p>
            <a:pPr lvl="1"/>
            <a:r>
              <a:rPr lang="en-US" dirty="0"/>
              <a:t>Carter: Energy Independence  </a:t>
            </a:r>
          </a:p>
          <a:p>
            <a:pPr lvl="2"/>
            <a:r>
              <a:rPr lang="en-US" dirty="0"/>
              <a:t>Moral Equivalent of War (MEOW)</a:t>
            </a:r>
          </a:p>
          <a:p>
            <a:pPr lvl="2"/>
            <a:r>
              <a:rPr lang="en-US" dirty="0"/>
              <a:t>They were decentralized, incremental,  huge only in retrospect.  No central plans, no planning by Washington , Regional Grids, state governments</a:t>
            </a:r>
          </a:p>
          <a:p>
            <a:pPr lvl="2"/>
            <a:r>
              <a:rPr lang="en-US" dirty="0"/>
              <a:t>Since no one HQ, no place where resistance could focus.</a:t>
            </a:r>
          </a:p>
          <a:p>
            <a:r>
              <a:rPr lang="en-US" dirty="0"/>
              <a:t>Obama:  Carbon as Pollutant</a:t>
            </a:r>
          </a:p>
          <a:p>
            <a:pPr lvl="1"/>
            <a:r>
              <a:rPr lang="en-US" dirty="0"/>
              <a:t>Coal state  Senators: “War on Coal”</a:t>
            </a:r>
          </a:p>
          <a:p>
            <a:r>
              <a:rPr lang="en-US" dirty="0"/>
              <a:t>Maine Energy self-sufficiency</a:t>
            </a:r>
          </a:p>
          <a:p>
            <a:pPr lvl="1"/>
            <a:r>
              <a:rPr lang="en-US" dirty="0"/>
              <a:t>Fluctuated from age to age:</a:t>
            </a:r>
          </a:p>
          <a:p>
            <a:pPr lvl="2"/>
            <a:r>
              <a:rPr lang="en-US" dirty="0"/>
              <a:t>Autarchy in 18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  <a:p>
            <a:pPr lvl="2"/>
            <a:r>
              <a:rPr lang="en-US" dirty="0"/>
              <a:t>Shifted toward coal/oil in 19</a:t>
            </a:r>
            <a:r>
              <a:rPr lang="en-US" baseline="30000" dirty="0"/>
              <a:t>th</a:t>
            </a:r>
            <a:endParaRPr lang="en-US" dirty="0"/>
          </a:p>
          <a:p>
            <a:pPr lvl="2"/>
            <a:r>
              <a:rPr lang="en-US" dirty="0"/>
              <a:t>Dramatically import dependent in 20</a:t>
            </a:r>
            <a:r>
              <a:rPr lang="en-US" baseline="30000" dirty="0"/>
              <a:t>th</a:t>
            </a:r>
            <a:r>
              <a:rPr lang="en-US" dirty="0"/>
              <a:t> c.</a:t>
            </a:r>
          </a:p>
          <a:p>
            <a:pPr lvl="2"/>
            <a:r>
              <a:rPr lang="en-US" dirty="0"/>
              <a:t>Renewables: move back to self sufficiency by necessity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6A8E3-0B1B-4CDC-8DBF-5E4902123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6D4E2-0104-4817-9057-2490EF13328E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1DAD0-5A83-49F3-BADF-05769BC27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65015-1ABB-47DE-9F91-16A157216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83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2CE5C-A5EE-4347-901A-6C2C67F2E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3040"/>
            <a:ext cx="7886700" cy="975994"/>
          </a:xfrm>
        </p:spPr>
        <p:txBody>
          <a:bodyPr/>
          <a:lstStyle/>
          <a:p>
            <a:r>
              <a:rPr lang="en-US" b="1" dirty="0"/>
              <a:t>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92D35-6D42-4DFD-8B16-29B29FA03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20433"/>
            <a:ext cx="7886700" cy="4731340"/>
          </a:xfrm>
        </p:spPr>
        <p:txBody>
          <a:bodyPr/>
          <a:lstStyle/>
          <a:p>
            <a:r>
              <a:rPr lang="en-US" dirty="0"/>
              <a:t>In the past, huge capital investments could be funded anticipating growth &amp; rising incomes</a:t>
            </a:r>
          </a:p>
          <a:p>
            <a:pPr lvl="1"/>
            <a:r>
              <a:rPr lang="en-US" dirty="0"/>
              <a:t>Beneficiaries got benefits on the installment plan, no money down, and cheaply </a:t>
            </a:r>
          </a:p>
          <a:p>
            <a:r>
              <a:rPr lang="en-US" dirty="0"/>
              <a:t>Now: to electrify – must produce  2X to 3X to stay where we are</a:t>
            </a:r>
          </a:p>
          <a:p>
            <a:r>
              <a:rPr lang="en-US" dirty="0"/>
              <a:t>Enthusiasm  for Forest Carbon storage varies</a:t>
            </a:r>
          </a:p>
          <a:p>
            <a:pPr lvl="1"/>
            <a:r>
              <a:rPr lang="en-US" dirty="0"/>
              <a:t>We like wilderness Areas!</a:t>
            </a:r>
          </a:p>
          <a:p>
            <a:pPr lvl="1"/>
            <a:r>
              <a:rPr lang="en-US" dirty="0"/>
              <a:t>We like high yield plantations!</a:t>
            </a:r>
          </a:p>
          <a:p>
            <a:pPr lvl="1"/>
            <a:r>
              <a:rPr lang="en-US" dirty="0"/>
              <a:t>We’d like to get paid for Carbon credits!</a:t>
            </a:r>
          </a:p>
          <a:p>
            <a:pPr lvl="1"/>
            <a:r>
              <a:rPr lang="en-US" dirty="0"/>
              <a:t>These mirror existing divisions…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FF465-48CC-42A8-B93E-6850332E6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1870E-1B8D-4F75-8465-77B887A21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ADC5C-59DE-494A-B7F1-17F335E75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42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C4763-2752-48DE-8572-3EEC5877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67583"/>
          </a:xfrm>
        </p:spPr>
        <p:txBody>
          <a:bodyPr/>
          <a:lstStyle/>
          <a:p>
            <a:r>
              <a:rPr lang="en-US" b="1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538AD-9322-4C96-934B-751E36671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5326"/>
            <a:ext cx="7886700" cy="471392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This Transition Needs to be Double Time!</a:t>
            </a:r>
          </a:p>
          <a:p>
            <a:r>
              <a:rPr lang="en-US" dirty="0"/>
              <a:t>Government aids &amp; $$$$ necessary</a:t>
            </a:r>
          </a:p>
          <a:p>
            <a:r>
              <a:rPr lang="en-US" dirty="0"/>
              <a:t>Social, political,  and equity obstacles critical</a:t>
            </a:r>
          </a:p>
          <a:p>
            <a:r>
              <a:rPr lang="en-US" dirty="0"/>
              <a:t>Can society adapt to paying the social cost of its energy? </a:t>
            </a:r>
          </a:p>
          <a:p>
            <a:r>
              <a:rPr lang="en-US" dirty="0"/>
              <a:t>Meaning for forest unclear</a:t>
            </a:r>
          </a:p>
          <a:p>
            <a:pPr lvl="1"/>
            <a:r>
              <a:rPr lang="en-US" dirty="0"/>
              <a:t>Biofuels?  I doubt it</a:t>
            </a:r>
          </a:p>
          <a:p>
            <a:pPr lvl="1"/>
            <a:r>
              <a:rPr lang="en-US" dirty="0"/>
              <a:t>Carbon forestry?  Time will tell </a:t>
            </a:r>
          </a:p>
          <a:p>
            <a:pPr lvl="2"/>
            <a:r>
              <a:rPr lang="en-US" dirty="0"/>
              <a:t>Not as cheap as some think </a:t>
            </a:r>
          </a:p>
          <a:p>
            <a:r>
              <a:rPr lang="en-US" dirty="0"/>
              <a:t>Remember: cheap energy enables sprawl and wasteful, energy use.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19662-80FF-4B5F-97A6-ACAE97668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6691-D1F8-476F-A956-1858EFAF6DDB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F2C9E-4190-49D8-9105-8247D986E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A8651-3F70-4574-BD43-00B3786F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87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AFB96-FB44-4719-9319-DD1EE879B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forest will these fellows see?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78B17-B702-43C0-83F9-AB10021B8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108" y="4034381"/>
            <a:ext cx="2863488" cy="1325563"/>
          </a:xfrm>
        </p:spPr>
        <p:txBody>
          <a:bodyPr/>
          <a:lstStyle/>
          <a:p>
            <a:r>
              <a:rPr lang="en-US" dirty="0"/>
              <a:t>Thanks for your time and interest.  LCI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1497F-D430-41C0-84EA-8B3DCB1CA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01DA-474A-441F-948A-1AE8C86DC4DD}" type="datetime1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5D008-AC35-44AD-B128-4170BF998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Irland Maine Forests through energy 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47FDD-068D-4FAD-A069-11B6370BC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54B1-0A09-4A02-B4B7-3948BDF96A84}" type="slidenum">
              <a:rPr lang="en-US" smtClean="0"/>
              <a:t>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C968F1-FC44-461B-ADB5-587EEAFDE9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2928" y="2569029"/>
            <a:ext cx="1654176" cy="22047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D756C9-117D-42F8-9AA0-E61F64B45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66" y="1587954"/>
            <a:ext cx="1466850" cy="1962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0A1DE3-BD7F-47D4-9468-9D508834E0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7966" y="4080917"/>
            <a:ext cx="1457325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13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1168</TotalTime>
  <Words>1992</Words>
  <Application>Microsoft Office PowerPoint</Application>
  <PresentationFormat>On-screen Show (4:3)</PresentationFormat>
  <Paragraphs>380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inherit</vt:lpstr>
      <vt:lpstr>noto sans</vt:lpstr>
      <vt:lpstr>noto sans</vt:lpstr>
      <vt:lpstr>Office Theme</vt:lpstr>
      <vt:lpstr>PowerPoint Presentation</vt:lpstr>
      <vt:lpstr>Outline</vt:lpstr>
      <vt:lpstr>Maine’s Bargain with Nature: </vt:lpstr>
      <vt:lpstr>18th century</vt:lpstr>
      <vt:lpstr>Within range of settlements, cutting reduced average age of the forest</vt:lpstr>
      <vt:lpstr>19th Century: Age of  Steam begins as an Age of Wood Fuel</vt:lpstr>
      <vt:lpstr>PowerPoint Presentation</vt:lpstr>
      <vt:lpstr>Internal Combustion engines returned 4 million acres of Maine to Forest</vt:lpstr>
      <vt:lpstr>1890s to 1930s  Age of Electricity</vt:lpstr>
      <vt:lpstr>Maine’s brief nuclear age 1972-1996</vt:lpstr>
      <vt:lpstr>20th Century –the  19th lingers on a Long Time</vt:lpstr>
      <vt:lpstr>20th: Gas &amp; Oil Guzzlers Galore</vt:lpstr>
      <vt:lpstr>Self sufficiency</vt:lpstr>
      <vt:lpstr>Saudi Arabia of the North?</vt:lpstr>
      <vt:lpstr>PowerPoint Presentation</vt:lpstr>
      <vt:lpstr>Stunning Real Cost Declines</vt:lpstr>
      <vt:lpstr>21st Century</vt:lpstr>
      <vt:lpstr>The Future</vt:lpstr>
      <vt:lpstr>Age of Carbon: Two Views of the Future</vt:lpstr>
      <vt:lpstr>Forest Management As Carbon Storage</vt:lpstr>
      <vt:lpstr>Themes </vt:lpstr>
      <vt:lpstr>Observations  </vt:lpstr>
      <vt:lpstr>Observations</vt:lpstr>
      <vt:lpstr>Conclusions</vt:lpstr>
      <vt:lpstr>What forest will these fellows see?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Maine’s Forests Though an Energy Lens: Lessons</dc:title>
  <dc:creator>12074463682</dc:creator>
  <cp:lastModifiedBy>12074463682</cp:lastModifiedBy>
  <cp:revision>66</cp:revision>
  <cp:lastPrinted>2021-03-04T13:45:02Z</cp:lastPrinted>
  <dcterms:created xsi:type="dcterms:W3CDTF">2021-02-22T19:44:32Z</dcterms:created>
  <dcterms:modified xsi:type="dcterms:W3CDTF">2021-03-04T15:39:40Z</dcterms:modified>
</cp:coreProperties>
</file>