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85" r:id="rId4"/>
    <p:sldId id="261" r:id="rId5"/>
    <p:sldId id="268" r:id="rId6"/>
    <p:sldId id="258" r:id="rId7"/>
    <p:sldId id="274" r:id="rId8"/>
    <p:sldId id="276" r:id="rId9"/>
    <p:sldId id="263" r:id="rId10"/>
    <p:sldId id="273" r:id="rId11"/>
    <p:sldId id="269" r:id="rId12"/>
    <p:sldId id="265" r:id="rId13"/>
    <p:sldId id="266" r:id="rId14"/>
    <p:sldId id="270" r:id="rId15"/>
    <p:sldId id="279" r:id="rId16"/>
    <p:sldId id="283" r:id="rId17"/>
    <p:sldId id="284" r:id="rId18"/>
    <p:sldId id="277" r:id="rId19"/>
    <p:sldId id="287" r:id="rId20"/>
    <p:sldId id="267" r:id="rId21"/>
    <p:sldId id="281" r:id="rId22"/>
    <p:sldId id="271" r:id="rId23"/>
    <p:sldId id="282" r:id="rId24"/>
    <p:sldId id="272" r:id="rId25"/>
    <p:sldId id="280" r:id="rId26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7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85585BC-B95C-4324-BC01-A2FCCEC44F7A}" type="datetimeFigureOut">
              <a:rPr lang="en-US" smtClean="0"/>
              <a:t>9/24/2017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EA6EF53-46A2-40DF-912A-AD5260EC8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97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1DB4AEB6-6ACD-4B7F-862A-C993EAF361B8}" type="datetimeFigureOut">
              <a:rPr lang="en-US" smtClean="0"/>
              <a:t>9/24/2017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F56F275-4261-40B0-AA3A-821BF3C8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880F-2A9A-4178-821E-A3DD77C74264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3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2149-F285-4039-8694-6F8788BDAE0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5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C24E-CAE6-4852-93BF-5FBE5D28052E}" type="datetime1">
              <a:rPr lang="en-US" smtClean="0"/>
              <a:t>9/24/2017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4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8C15-47E4-4BE6-AF3A-109EF3449A33}" type="datetime1">
              <a:rPr lang="en-US" smtClean="0"/>
              <a:t>9/24/2017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0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4FD6F-F5E1-4CD9-B933-9584C99CCC17}" type="datetime1">
              <a:rPr lang="en-US" smtClean="0"/>
              <a:t>9/24/2017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7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98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174A-6002-4CA9-B996-F3F2A63FAC49}" type="datetime1">
              <a:rPr lang="en-US" smtClean="0"/>
              <a:t>9/24/2017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7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EBB8-2091-4347-B275-672F4ED85A1A}" type="datetime1">
              <a:rPr lang="en-US" smtClean="0"/>
              <a:t>9/24/2017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8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6D12-7BE6-4A7A-9F04-891961F4CAA4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3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F628-2EEB-4933-A7EF-985A3271A812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04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571A5-8299-4F3C-B627-A939110C510E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87339-0C23-4E64-B576-38201F102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6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8305800" cy="2667000"/>
          </a:xfrm>
        </p:spPr>
        <p:txBody>
          <a:bodyPr>
            <a:noAutofit/>
          </a:bodyPr>
          <a:lstStyle/>
          <a:p>
            <a:r>
              <a:rPr lang="en-US" dirty="0" smtClean="0"/>
              <a:t>Twenty one Percent </a:t>
            </a:r>
            <a:r>
              <a:rPr lang="en-US" dirty="0"/>
              <a:t>of </a:t>
            </a:r>
            <a:r>
              <a:rPr lang="en-US" dirty="0" smtClean="0"/>
              <a:t>Maine’s Land  </a:t>
            </a:r>
            <a:r>
              <a:rPr lang="en-US" dirty="0"/>
              <a:t>in Conservation - </a:t>
            </a:r>
            <a:r>
              <a:rPr lang="en-US" dirty="0" smtClean="0"/>
              <a:t>How </a:t>
            </a:r>
            <a:r>
              <a:rPr lang="en-US" dirty="0"/>
              <a:t>we got H</a:t>
            </a:r>
            <a:r>
              <a:rPr lang="en-US" dirty="0" smtClean="0"/>
              <a:t>ere… and How about Water? 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724400"/>
            <a:ext cx="4800600" cy="15240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 smtClean="0"/>
              <a:t>Lloyd C. Irland</a:t>
            </a:r>
          </a:p>
          <a:p>
            <a:pPr algn="l"/>
            <a:r>
              <a:rPr lang="en-US" dirty="0" smtClean="0"/>
              <a:t>The Irland Group and </a:t>
            </a:r>
          </a:p>
          <a:p>
            <a:pPr algn="l"/>
            <a:r>
              <a:rPr lang="en-US" dirty="0" smtClean="0"/>
              <a:t>Univ. of Maine, SFR (associate)</a:t>
            </a:r>
            <a:endParaRPr lang="en-US" dirty="0"/>
          </a:p>
        </p:txBody>
      </p:sp>
      <p:pic>
        <p:nvPicPr>
          <p:cNvPr id="1026" name="Picture 2" descr="C:\Users\lloyd\Pictures\TIG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05400"/>
            <a:ext cx="1005840" cy="10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43D9-7591-4E93-9ED7-E9412AD453BD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SSI 2016 Maine Water </a:t>
            </a:r>
            <a:r>
              <a:rPr lang="en-US" dirty="0" smtClean="0"/>
              <a:t>Conference – Data Updated Sept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5626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History – from 1603</a:t>
            </a:r>
            <a:endParaRPr lang="en-US" dirty="0"/>
          </a:p>
          <a:p>
            <a:r>
              <a:rPr lang="en-US" dirty="0" smtClean="0"/>
              <a:t>History changes direction post 1972</a:t>
            </a:r>
          </a:p>
          <a:p>
            <a:r>
              <a:rPr lang="en-US" dirty="0" smtClean="0"/>
              <a:t>Current Status</a:t>
            </a:r>
          </a:p>
          <a:p>
            <a:r>
              <a:rPr lang="en-US" dirty="0" smtClean="0"/>
              <a:t>Lakes and rivers</a:t>
            </a:r>
          </a:p>
          <a:p>
            <a:r>
              <a:rPr lang="en-US" dirty="0" smtClean="0"/>
              <a:t>Unexpected </a:t>
            </a:r>
            <a:r>
              <a:rPr lang="en-US" dirty="0" smtClean="0"/>
              <a:t>Reactions</a:t>
            </a:r>
            <a:endParaRPr lang="en-US" dirty="0" smtClean="0"/>
          </a:p>
          <a:p>
            <a:r>
              <a:rPr lang="en-US" dirty="0" smtClean="0"/>
              <a:t>What this says about Maine:</a:t>
            </a:r>
          </a:p>
          <a:p>
            <a:pPr lvl="1"/>
            <a:r>
              <a:rPr lang="en-US" dirty="0" smtClean="0"/>
              <a:t>Why 100 mi on </a:t>
            </a:r>
            <a:r>
              <a:rPr lang="en-US" dirty="0" err="1" smtClean="0"/>
              <a:t>Allagash</a:t>
            </a:r>
            <a:r>
              <a:rPr lang="en-US" dirty="0" smtClean="0"/>
              <a:t> – how much on Lower Kennebec?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2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704850"/>
            <a:ext cx="1773567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429000"/>
            <a:ext cx="1773567" cy="2099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192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1213"/>
            <a:ext cx="8229600" cy="61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258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5600"/>
            <a:ext cx="4584700" cy="307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3983736"/>
            <a:ext cx="3581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Total Conservation and public estate         4,028,789 acres</a:t>
            </a:r>
          </a:p>
          <a:p>
            <a:r>
              <a:rPr lang="en-US" dirty="0"/>
              <a:t>	 </a:t>
            </a:r>
            <a:r>
              <a:rPr lang="en-US" dirty="0" smtClean="0"/>
              <a:t>    7%    Federal</a:t>
            </a:r>
          </a:p>
          <a:p>
            <a:r>
              <a:rPr lang="en-US" dirty="0"/>
              <a:t>	</a:t>
            </a:r>
            <a:r>
              <a:rPr lang="en-US" dirty="0" smtClean="0"/>
              <a:t>     37%  State and Muni</a:t>
            </a:r>
          </a:p>
          <a:p>
            <a:r>
              <a:rPr lang="en-US" dirty="0"/>
              <a:t>	</a:t>
            </a:r>
            <a:r>
              <a:rPr lang="en-US" dirty="0" smtClean="0"/>
              <a:t>     56%  NGO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781" y="3505200"/>
            <a:ext cx="4151177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225" y="457200"/>
            <a:ext cx="1926619" cy="2566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6563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8022954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2648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8" y="838200"/>
            <a:ext cx="7797728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03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3048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Era of Acquisition -- Principal Actors</a:t>
            </a:r>
            <a:endParaRPr lang="en-US" sz="36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05" y="1143000"/>
            <a:ext cx="8155672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413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LMFB </a:t>
            </a:r>
            <a:r>
              <a:rPr lang="en-US" dirty="0"/>
              <a:t>a</a:t>
            </a:r>
            <a:r>
              <a:rPr lang="en-US" dirty="0" smtClean="0"/>
              <a:t> Critical </a:t>
            </a:r>
            <a:r>
              <a:rPr lang="en-US" dirty="0"/>
              <a:t>F</a:t>
            </a:r>
            <a:r>
              <a:rPr lang="en-US" dirty="0" smtClean="0"/>
              <a:t>under, Sparkplug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LMFB Founded 1987</a:t>
            </a:r>
          </a:p>
          <a:p>
            <a:r>
              <a:rPr lang="en-US" dirty="0" smtClean="0"/>
              <a:t>State Bond </a:t>
            </a:r>
            <a:r>
              <a:rPr lang="en-US" dirty="0" smtClean="0"/>
              <a:t>funding</a:t>
            </a:r>
          </a:p>
          <a:p>
            <a:r>
              <a:rPr lang="en-US" dirty="0" smtClean="0"/>
              <a:t>Program design attracted local/NGO Interest</a:t>
            </a:r>
          </a:p>
          <a:p>
            <a:r>
              <a:rPr lang="en-US" dirty="0" smtClean="0"/>
              <a:t>Match and coordinating sparked many projects</a:t>
            </a:r>
          </a:p>
          <a:p>
            <a:r>
              <a:rPr lang="en-US" dirty="0" smtClean="0"/>
              <a:t>Bipartisan support</a:t>
            </a:r>
          </a:p>
          <a:p>
            <a:r>
              <a:rPr lang="en-US" dirty="0" smtClean="0"/>
              <a:t>Federal earmarks</a:t>
            </a:r>
          </a:p>
          <a:p>
            <a:r>
              <a:rPr lang="en-US" dirty="0" smtClean="0"/>
              <a:t>NGO $$$, Skills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91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Cumulative to </a:t>
            </a:r>
            <a:r>
              <a:rPr lang="en-US" dirty="0" smtClean="0"/>
              <a:t>2016:</a:t>
            </a:r>
            <a:endParaRPr lang="en-US" dirty="0" smtClean="0"/>
          </a:p>
          <a:p>
            <a:pPr marL="1828800" lvl="4" indent="0">
              <a:buNone/>
            </a:pPr>
            <a:r>
              <a:rPr lang="en-US" dirty="0" smtClean="0"/>
              <a:t>                  1,000s</a:t>
            </a:r>
          </a:p>
          <a:p>
            <a:r>
              <a:rPr lang="en-US" dirty="0" smtClean="0"/>
              <a:t>Total Acres	            </a:t>
            </a:r>
            <a:r>
              <a:rPr lang="en-US" dirty="0" smtClean="0"/>
              <a:t>591</a:t>
            </a:r>
            <a:endParaRPr lang="en-US" dirty="0" smtClean="0"/>
          </a:p>
          <a:p>
            <a:pPr lvl="1"/>
            <a:r>
              <a:rPr lang="en-US" dirty="0" smtClean="0"/>
              <a:t>Fee		</a:t>
            </a:r>
            <a:r>
              <a:rPr lang="en-US" dirty="0" smtClean="0"/>
              <a:t>275</a:t>
            </a:r>
            <a:endParaRPr lang="en-US" dirty="0" smtClean="0"/>
          </a:p>
          <a:p>
            <a:pPr lvl="1"/>
            <a:r>
              <a:rPr lang="en-US" dirty="0" smtClean="0"/>
              <a:t>Ease		</a:t>
            </a:r>
            <a:r>
              <a:rPr lang="en-US" dirty="0" smtClean="0"/>
              <a:t>316</a:t>
            </a:r>
            <a:endParaRPr lang="en-US" dirty="0" smtClean="0"/>
          </a:p>
          <a:p>
            <a:pPr marL="514350" indent="-457200"/>
            <a:r>
              <a:rPr lang="en-US" dirty="0" smtClean="0"/>
              <a:t>Breakout:           </a:t>
            </a:r>
            <a:r>
              <a:rPr lang="en-US" sz="1900" dirty="0" smtClean="0"/>
              <a:t>Percent</a:t>
            </a:r>
          </a:p>
          <a:p>
            <a:pPr marL="914400" lvl="1" indent="-457200"/>
            <a:r>
              <a:rPr lang="en-US" dirty="0" smtClean="0"/>
              <a:t>Piscataquis	</a:t>
            </a:r>
            <a:r>
              <a:rPr lang="en-US" dirty="0" smtClean="0"/>
              <a:t>46%</a:t>
            </a:r>
            <a:endParaRPr lang="en-US" dirty="0" smtClean="0"/>
          </a:p>
          <a:p>
            <a:pPr marL="914400" lvl="1" indent="-457200"/>
            <a:r>
              <a:rPr lang="en-US" dirty="0" smtClean="0"/>
              <a:t>Washington	</a:t>
            </a:r>
            <a:r>
              <a:rPr lang="en-US" dirty="0" smtClean="0"/>
              <a:t>14</a:t>
            </a:r>
            <a:endParaRPr lang="en-US" dirty="0" smtClean="0"/>
          </a:p>
          <a:p>
            <a:pPr marL="914400" lvl="1" indent="-457200"/>
            <a:r>
              <a:rPr lang="en-US" dirty="0" smtClean="0"/>
              <a:t>Somerset	</a:t>
            </a:r>
            <a:r>
              <a:rPr lang="en-US" dirty="0" smtClean="0"/>
              <a:t>12</a:t>
            </a:r>
            <a:endParaRPr lang="en-US" dirty="0" smtClean="0"/>
          </a:p>
          <a:p>
            <a:pPr marL="914400" lvl="1" indent="-457200"/>
            <a:r>
              <a:rPr lang="en-US" dirty="0" smtClean="0"/>
              <a:t>So Maine </a:t>
            </a:r>
          </a:p>
          <a:p>
            <a:pPr marL="1314450" lvl="2" indent="-457200"/>
            <a:r>
              <a:rPr lang="en-US" dirty="0" smtClean="0"/>
              <a:t>8 counties	</a:t>
            </a:r>
            <a:r>
              <a:rPr lang="en-US" dirty="0" smtClean="0"/>
              <a:t>  </a:t>
            </a:r>
            <a:r>
              <a:rPr lang="en-US" sz="2600" dirty="0" smtClean="0"/>
              <a:t>7</a:t>
            </a:r>
            <a:endParaRPr lang="en-US" sz="2600" dirty="0" smtClean="0"/>
          </a:p>
          <a:p>
            <a:pPr marL="5715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03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800" y="3429000"/>
            <a:ext cx="3556000" cy="266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54484"/>
            <a:ext cx="3657600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19600" y="1340949"/>
            <a:ext cx="34750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Maine leisure residence, 1940s  (</a:t>
            </a:r>
            <a:r>
              <a:rPr lang="en-US" sz="2800" dirty="0" err="1" smtClean="0"/>
              <a:t>nr</a:t>
            </a:r>
            <a:r>
              <a:rPr lang="en-US" sz="2800" dirty="0" smtClean="0"/>
              <a:t> </a:t>
            </a:r>
            <a:r>
              <a:rPr lang="en-US" sz="2800" dirty="0" err="1" smtClean="0"/>
              <a:t>Newry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981200" y="4762500"/>
            <a:ext cx="276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the 1% Wants Today  (These are almost neighbors)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5334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WHY EASEMENTS?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10500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1295400"/>
            <a:ext cx="6781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Irland’s</a:t>
            </a:r>
            <a:r>
              <a:rPr lang="en-US" sz="3600" dirty="0" smtClean="0"/>
              <a:t> law of real estate markets: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“Nice places attract capital until they are no longer nice”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1" y="4343399"/>
            <a:ext cx="1438128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978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is Enough?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What Conservation/Recreation/ </a:t>
            </a:r>
            <a:r>
              <a:rPr lang="en-US" dirty="0"/>
              <a:t>L</a:t>
            </a:r>
            <a:r>
              <a:rPr lang="en-US" dirty="0" smtClean="0"/>
              <a:t>and use needs remain unaddressed?</a:t>
            </a:r>
          </a:p>
          <a:p>
            <a:r>
              <a:rPr lang="en-US" dirty="0" smtClean="0"/>
              <a:t>Is </a:t>
            </a:r>
            <a:r>
              <a:rPr lang="en-US" dirty="0" smtClean="0"/>
              <a:t>79</a:t>
            </a:r>
            <a:r>
              <a:rPr lang="en-US" dirty="0" smtClean="0"/>
              <a:t>% </a:t>
            </a:r>
            <a:r>
              <a:rPr lang="en-US" dirty="0" smtClean="0"/>
              <a:t>of the State enough for future development?</a:t>
            </a:r>
          </a:p>
          <a:p>
            <a:r>
              <a:rPr lang="en-US" dirty="0" smtClean="0"/>
              <a:t>Many states with more Public Land than Maine have state policy goals to obtain more!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How to measure for water?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18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12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6426141" cy="482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05600" y="838201"/>
            <a:ext cx="2133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Notes:</a:t>
            </a:r>
          </a:p>
          <a:p>
            <a:r>
              <a:rPr lang="en-US" sz="2800" dirty="0" smtClean="0"/>
              <a:t>This is fee land.</a:t>
            </a:r>
          </a:p>
          <a:p>
            <a:r>
              <a:rPr lang="en-US" sz="2000" dirty="0" smtClean="0"/>
              <a:t>Maine &amp; NY: rely on State, little Federal.</a:t>
            </a:r>
          </a:p>
          <a:p>
            <a:r>
              <a:rPr lang="en-US" sz="2000" dirty="0" smtClean="0"/>
              <a:t>VT, NH, National Forests.</a:t>
            </a:r>
          </a:p>
          <a:p>
            <a:r>
              <a:rPr lang="en-US" sz="2000" dirty="0" smtClean="0"/>
              <a:t>Maine’s Era of Acquis. more than a century behind the others!</a:t>
            </a: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737" y="2853532"/>
            <a:ext cx="6843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562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sz="3600" dirty="0" smtClean="0"/>
              <a:t>Percent of land in Federal and State Fee and </a:t>
            </a:r>
            <a:r>
              <a:rPr lang="en-US" sz="3600" dirty="0" smtClean="0"/>
              <a:t>Easements, </a:t>
            </a:r>
            <a:r>
              <a:rPr lang="en-US" sz="3600" dirty="0" smtClean="0"/>
              <a:t>2016</a:t>
            </a:r>
            <a:endParaRPr lang="en-US" sz="36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52599"/>
            <a:ext cx="2362200" cy="3850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399"/>
            <a:ext cx="4274743" cy="513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4791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this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 smtClean="0"/>
              <a:t>Today:  </a:t>
            </a:r>
          </a:p>
          <a:p>
            <a:pPr lvl="1"/>
            <a:r>
              <a:rPr lang="en-US" sz="3200" dirty="0" smtClean="0"/>
              <a:t>Reserves  (Andy C)			</a:t>
            </a:r>
            <a:r>
              <a:rPr lang="en-US" sz="3200" dirty="0" smtClean="0"/>
              <a:t>4.5</a:t>
            </a:r>
            <a:r>
              <a:rPr lang="en-US" sz="3200" dirty="0" smtClean="0"/>
              <a:t>% </a:t>
            </a:r>
            <a:endParaRPr lang="en-US" sz="3200" dirty="0" smtClean="0"/>
          </a:p>
          <a:p>
            <a:pPr lvl="1"/>
            <a:r>
              <a:rPr lang="en-US" sz="3200" dirty="0" err="1" smtClean="0">
                <a:solidFill>
                  <a:schemeClr val="accent3">
                    <a:lumMod val="75000"/>
                  </a:schemeClr>
                </a:solidFill>
              </a:rPr>
              <a:t>Brundtland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 Goal (Reserves)		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	12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%</a:t>
            </a:r>
          </a:p>
          <a:p>
            <a:pPr lvl="1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CBD	</a:t>
            </a:r>
            <a:r>
              <a:rPr lang="en-US" sz="3200" dirty="0" err="1" smtClean="0">
                <a:solidFill>
                  <a:schemeClr val="accent3">
                    <a:lumMod val="75000"/>
                  </a:schemeClr>
                </a:solidFill>
              </a:rPr>
              <a:t>pct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 by ecosystem			17%</a:t>
            </a:r>
          </a:p>
          <a:p>
            <a:pPr lvl="1"/>
            <a:r>
              <a:rPr lang="en-US" sz="3200" dirty="0" smtClean="0"/>
              <a:t>Protected against Development	19%</a:t>
            </a:r>
          </a:p>
          <a:p>
            <a:pPr lvl="1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NEGC goal 2009, forests,			50%</a:t>
            </a:r>
          </a:p>
          <a:p>
            <a:pPr lvl="1"/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W &amp; W (2017) Goal	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working forests	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70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% </a:t>
            </a:r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Wildlands: 10% of the forest	</a:t>
            </a: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Minimum for biodiversity?			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D.k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.	                                    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What would apply for water?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							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37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Conservation Lands by Regions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Classified by percentage of total county land in conservation.  </a:t>
            </a:r>
            <a:r>
              <a:rPr lang="en-US" u="sng" dirty="0" smtClean="0"/>
              <a:t>State Ave  = 19%</a:t>
            </a:r>
          </a:p>
          <a:p>
            <a:r>
              <a:rPr lang="en-US" dirty="0" smtClean="0"/>
              <a:t>Above 19%                                                           % of 							</a:t>
            </a:r>
            <a:r>
              <a:rPr lang="en-US" u="sng" dirty="0" smtClean="0"/>
              <a:t>        Total </a:t>
            </a:r>
          </a:p>
          <a:p>
            <a:pPr lvl="1"/>
            <a:r>
              <a:rPr lang="en-US" dirty="0" err="1" smtClean="0"/>
              <a:t>Pisc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, Wash, Oxford		2.7 MM A     68%</a:t>
            </a:r>
          </a:p>
          <a:p>
            <a:r>
              <a:rPr lang="en-US" dirty="0" smtClean="0"/>
              <a:t>10% to 17%</a:t>
            </a:r>
          </a:p>
          <a:p>
            <a:pPr lvl="1"/>
            <a:r>
              <a:rPr lang="en-US" dirty="0" smtClean="0"/>
              <a:t>Han, AR, Frank, Sag, York		.99 MM A     25%</a:t>
            </a:r>
          </a:p>
          <a:p>
            <a:r>
              <a:rPr lang="en-US" dirty="0" smtClean="0"/>
              <a:t>7 to 8%</a:t>
            </a:r>
          </a:p>
          <a:p>
            <a:pPr lvl="1"/>
            <a:r>
              <a:rPr lang="en-US" dirty="0" smtClean="0"/>
              <a:t>Knox, Pen, </a:t>
            </a:r>
            <a:r>
              <a:rPr lang="en-US" dirty="0" err="1" smtClean="0"/>
              <a:t>Cumb</a:t>
            </a:r>
            <a:r>
              <a:rPr lang="en-US" dirty="0" smtClean="0"/>
              <a:t>			.21 MM A       5%</a:t>
            </a:r>
          </a:p>
          <a:p>
            <a:r>
              <a:rPr lang="en-US" dirty="0" smtClean="0"/>
              <a:t>3 or 4%</a:t>
            </a:r>
          </a:p>
          <a:p>
            <a:pPr lvl="1"/>
            <a:r>
              <a:rPr lang="en-US" dirty="0" err="1" smtClean="0"/>
              <a:t>Linc</a:t>
            </a:r>
            <a:r>
              <a:rPr lang="en-US" dirty="0" smtClean="0"/>
              <a:t>, Waldo, </a:t>
            </a:r>
            <a:r>
              <a:rPr lang="en-US" dirty="0" err="1" smtClean="0"/>
              <a:t>Kenn</a:t>
            </a:r>
            <a:r>
              <a:rPr lang="en-US" dirty="0" smtClean="0"/>
              <a:t>, </a:t>
            </a:r>
            <a:r>
              <a:rPr lang="en-US" dirty="0" err="1" smtClean="0"/>
              <a:t>Andro</a:t>
            </a:r>
            <a:r>
              <a:rPr lang="en-US" dirty="0" smtClean="0"/>
              <a:t>		  .7   MM A.    2%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47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l"/>
            <a:r>
              <a:rPr lang="en-US" dirty="0" smtClean="0"/>
              <a:t>How about the Waters?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Pollution cleanup focused on regulation, and downstream of factories, cities</a:t>
            </a:r>
          </a:p>
          <a:p>
            <a:r>
              <a:rPr lang="en-US" dirty="0" smtClean="0"/>
              <a:t>Fish  -- manage by controlling harvest, not habitat (till ’72 CWA)</a:t>
            </a:r>
          </a:p>
          <a:p>
            <a:r>
              <a:rPr lang="en-US" dirty="0" smtClean="0"/>
              <a:t>“Saving rivers” by stopping dams… ad hoc and responsive, not proactive</a:t>
            </a:r>
          </a:p>
          <a:p>
            <a:r>
              <a:rPr lang="en-US" dirty="0" smtClean="0"/>
              <a:t>Rivers Legislation 1983 – a compromise</a:t>
            </a:r>
          </a:p>
          <a:p>
            <a:r>
              <a:rPr lang="en-US" dirty="0" smtClean="0"/>
              <a:t>Public Lands Trades</a:t>
            </a:r>
          </a:p>
          <a:p>
            <a:pPr lvl="1"/>
            <a:r>
              <a:rPr lang="en-US" dirty="0" smtClean="0"/>
              <a:t>Focused on large tracts, important lakes</a:t>
            </a:r>
          </a:p>
          <a:p>
            <a:pPr lvl="1"/>
            <a:r>
              <a:rPr lang="en-US" dirty="0" smtClean="0"/>
              <a:t>Avoided corridors, as </a:t>
            </a:r>
            <a:r>
              <a:rPr lang="en-US" dirty="0" err="1" smtClean="0"/>
              <a:t>Allagash</a:t>
            </a:r>
            <a:endParaRPr lang="en-US" dirty="0" smtClean="0"/>
          </a:p>
          <a:p>
            <a:r>
              <a:rPr lang="en-US" dirty="0" err="1" smtClean="0"/>
              <a:t>Allagash</a:t>
            </a:r>
            <a:r>
              <a:rPr lang="en-US" dirty="0" smtClean="0"/>
              <a:t>,  but not the </a:t>
            </a:r>
            <a:r>
              <a:rPr lang="en-US" dirty="0" err="1" smtClean="0"/>
              <a:t>Downeast</a:t>
            </a:r>
            <a:r>
              <a:rPr lang="en-US" dirty="0" smtClean="0"/>
              <a:t> salmon streams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16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13850" cy="90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761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Wetlands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95800" cy="4525963"/>
          </a:xfrm>
        </p:spPr>
        <p:txBody>
          <a:bodyPr/>
          <a:lstStyle/>
          <a:p>
            <a:r>
              <a:rPr lang="en-US" dirty="0" smtClean="0"/>
              <a:t>Leave it to the feds</a:t>
            </a:r>
          </a:p>
          <a:p>
            <a:pPr lvl="1"/>
            <a:r>
              <a:rPr lang="en-US" dirty="0" smtClean="0"/>
              <a:t>International migratory birds</a:t>
            </a:r>
          </a:p>
          <a:p>
            <a:pPr lvl="1"/>
            <a:r>
              <a:rPr lang="en-US" dirty="0" smtClean="0"/>
              <a:t>IF&amp;W Game areas (much w fed funds)</a:t>
            </a:r>
          </a:p>
          <a:p>
            <a:r>
              <a:rPr lang="en-US" dirty="0" smtClean="0"/>
              <a:t>Great Heath – nobody wanted it!</a:t>
            </a:r>
          </a:p>
          <a:p>
            <a:r>
              <a:rPr lang="en-US" dirty="0" smtClean="0"/>
              <a:t>Handle by regulation – post 70’s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91824" y="2280576"/>
            <a:ext cx="3614208" cy="271065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03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Reaction against the era of Acquisition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3340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Political allergy to federal involvement </a:t>
            </a:r>
          </a:p>
          <a:p>
            <a:pPr lvl="1"/>
            <a:r>
              <a:rPr lang="en-US" dirty="0" smtClean="0"/>
              <a:t>Citizens;  local </a:t>
            </a:r>
            <a:r>
              <a:rPr lang="en-US" dirty="0" smtClean="0"/>
              <a:t>governments</a:t>
            </a:r>
            <a:endParaRPr lang="en-US" dirty="0" smtClean="0"/>
          </a:p>
          <a:p>
            <a:pPr lvl="1"/>
            <a:r>
              <a:rPr lang="en-US" dirty="0" smtClean="0"/>
              <a:t>Local version of Sagebrush Rebellion</a:t>
            </a:r>
          </a:p>
          <a:p>
            <a:r>
              <a:rPr lang="en-US" dirty="0" smtClean="0"/>
              <a:t>“Tea Party” Movements</a:t>
            </a:r>
          </a:p>
          <a:p>
            <a:pPr lvl="1"/>
            <a:r>
              <a:rPr lang="en-US" dirty="0" smtClean="0"/>
              <a:t>Resentments over regulation, LURC CLUP</a:t>
            </a:r>
          </a:p>
          <a:p>
            <a:pPr lvl="1"/>
            <a:r>
              <a:rPr lang="en-US" dirty="0" smtClean="0"/>
              <a:t>Post 2006 Crash – frustration over weak economy; lashing out against “causes</a:t>
            </a:r>
            <a:r>
              <a:rPr lang="en-US" dirty="0" smtClean="0"/>
              <a:t>”</a:t>
            </a:r>
            <a:endParaRPr lang="en-US" dirty="0" smtClean="0"/>
          </a:p>
          <a:p>
            <a:pPr lvl="1"/>
            <a:r>
              <a:rPr lang="en-US" dirty="0" smtClean="0"/>
              <a:t>Bipartisanship </a:t>
            </a:r>
            <a:r>
              <a:rPr lang="en-US" dirty="0" smtClean="0"/>
              <a:t>in a coma; parties themselves divided; demagogues rewarded</a:t>
            </a:r>
          </a:p>
          <a:p>
            <a:pPr lvl="1"/>
            <a:r>
              <a:rPr lang="en-US" dirty="0" smtClean="0"/>
              <a:t>Conservation land acquisition a symbolic target with a big bullseye on it for large range of grievances</a:t>
            </a:r>
          </a:p>
          <a:p>
            <a:r>
              <a:rPr lang="en-US" dirty="0" smtClean="0"/>
              <a:t>Conservation groups blindsided </a:t>
            </a:r>
          </a:p>
          <a:p>
            <a:pPr lvl="1"/>
            <a:r>
              <a:rPr lang="en-US" dirty="0" smtClean="0"/>
              <a:t>Me too (smug?)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18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793" y="1295400"/>
            <a:ext cx="2236787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23793" y="4648200"/>
            <a:ext cx="2236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 Eastern Sagebrush Rebellion?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453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Politics in Southern Maine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past debates over dams were in wildlands:  Dickey-Lincoln, Passamaquoddy, Big A, Others</a:t>
            </a:r>
          </a:p>
          <a:p>
            <a:r>
              <a:rPr lang="en-US" dirty="0" smtClean="0"/>
              <a:t>Current disputes over dam removals, fish passage, intensely local.</a:t>
            </a:r>
          </a:p>
          <a:p>
            <a:r>
              <a:rPr lang="en-US" dirty="0" smtClean="0"/>
              <a:t>Waterfront residents resist restoration: </a:t>
            </a:r>
            <a:r>
              <a:rPr lang="en-US" dirty="0" err="1" smtClean="0"/>
              <a:t>Mousam</a:t>
            </a:r>
            <a:r>
              <a:rPr lang="en-US" dirty="0" smtClean="0"/>
              <a:t> R.; </a:t>
            </a:r>
            <a:r>
              <a:rPr lang="en-US" dirty="0" err="1" smtClean="0"/>
              <a:t>Sheepscot</a:t>
            </a:r>
            <a:r>
              <a:rPr lang="en-US" dirty="0" smtClean="0"/>
              <a:t> Lk; Outlet Stream, many more</a:t>
            </a:r>
          </a:p>
          <a:p>
            <a:r>
              <a:rPr lang="en-US" dirty="0" smtClean="0"/>
              <a:t>Standard NGO campaigning methods don’t work here.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84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20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61483"/>
            <a:ext cx="3657600" cy="4869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0" y="1066800"/>
            <a:ext cx="4191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But for rounding out units and a few loose ends, N. Maine is arguably in good shape.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Up there we want more </a:t>
            </a:r>
            <a:r>
              <a:rPr lang="en-US" sz="2800" i="1" dirty="0" smtClean="0"/>
              <a:t>Easements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The big Agenda is in Southern &amp; Coastal  Maine for virtually all forest values.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For the Waters?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55626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Proposed Wayne Town 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454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Ownership Can’t fix by Itself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Atmospheric </a:t>
            </a:r>
            <a:r>
              <a:rPr lang="en-US" sz="3600" dirty="0" smtClean="0"/>
              <a:t>inputs, e.g. mercury</a:t>
            </a:r>
            <a:endParaRPr lang="en-US" sz="3600" dirty="0" smtClean="0"/>
          </a:p>
          <a:p>
            <a:r>
              <a:rPr lang="en-US" sz="3600" dirty="0" smtClean="0"/>
              <a:t>Past damages,  bulldozing, tributary dams</a:t>
            </a:r>
          </a:p>
          <a:p>
            <a:r>
              <a:rPr lang="en-US" sz="3600" dirty="0" smtClean="0"/>
              <a:t>Past shoreline development</a:t>
            </a:r>
          </a:p>
          <a:p>
            <a:r>
              <a:rPr lang="en-US" sz="3600" dirty="0" smtClean="0"/>
              <a:t>Bark and sediment deposits, toxics</a:t>
            </a:r>
            <a:endParaRPr lang="en-US" sz="3600" dirty="0"/>
          </a:p>
          <a:p>
            <a:r>
              <a:rPr lang="en-US" sz="3600" dirty="0" smtClean="0"/>
              <a:t>Exotics 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With water it’s harder!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97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Key Points: Maine’s History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32388"/>
            <a:ext cx="8229600" cy="50937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Usually (always?) Reactive – wait until the bulldozer </a:t>
            </a:r>
            <a:r>
              <a:rPr lang="en-US" dirty="0" smtClean="0"/>
              <a:t>arrives</a:t>
            </a:r>
          </a:p>
          <a:p>
            <a:r>
              <a:rPr lang="en-US" dirty="0" smtClean="0"/>
              <a:t>Private Initiative and Private wealth Critical in Many important cases</a:t>
            </a:r>
          </a:p>
          <a:p>
            <a:r>
              <a:rPr lang="en-US" dirty="0" smtClean="0"/>
              <a:t>Maine </a:t>
            </a:r>
            <a:r>
              <a:rPr lang="en-US" dirty="0" smtClean="0"/>
              <a:t>came WAY late to acquisition mode</a:t>
            </a:r>
          </a:p>
          <a:p>
            <a:pPr lvl="1"/>
            <a:r>
              <a:rPr lang="en-US" dirty="0" smtClean="0"/>
              <a:t>Thereby maximizing the financial cost and political strains</a:t>
            </a:r>
          </a:p>
          <a:p>
            <a:pPr lvl="1"/>
            <a:r>
              <a:rPr lang="en-US" dirty="0" smtClean="0"/>
              <a:t>Maximizing lost opportunities</a:t>
            </a:r>
          </a:p>
          <a:p>
            <a:r>
              <a:rPr lang="en-US" dirty="0" smtClean="0"/>
              <a:t>Maine loves conservation so long as it costs us little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CDC3-3072-4D42-ADC1-4A17778D4F2A}" type="datetime1">
              <a:rPr lang="en-US" smtClean="0"/>
              <a:t>9/24/2017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90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Key points…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to acquisition/easements, water an afterthought</a:t>
            </a:r>
          </a:p>
          <a:p>
            <a:pPr lvl="1"/>
            <a:r>
              <a:rPr lang="en-US" dirty="0" smtClean="0"/>
              <a:t>Then usually only for recreation or fishing</a:t>
            </a:r>
          </a:p>
          <a:p>
            <a:r>
              <a:rPr lang="en-US" dirty="0" smtClean="0"/>
              <a:t>Acquisitions largely responsive &amp; place based too many loose ends remain for both land &amp; especially water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01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Move Ahead?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1722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Past reliance on Feds</a:t>
            </a:r>
          </a:p>
          <a:p>
            <a:pPr lvl="1"/>
            <a:r>
              <a:rPr lang="en-US" dirty="0" smtClean="0"/>
              <a:t>Politically unpopular exc. as “Moneybags”</a:t>
            </a:r>
          </a:p>
          <a:p>
            <a:pPr lvl="1"/>
            <a:r>
              <a:rPr lang="en-US" dirty="0" smtClean="0"/>
              <a:t>LAWCON temporary  hold late 2015</a:t>
            </a:r>
          </a:p>
          <a:p>
            <a:r>
              <a:rPr lang="en-US" dirty="0" smtClean="0"/>
              <a:t>LMFB prolonged ordeal by Gubernatorial fiat</a:t>
            </a:r>
          </a:p>
          <a:p>
            <a:r>
              <a:rPr lang="en-US" dirty="0" smtClean="0"/>
              <a:t>Dependence on private wealth -- more Governor </a:t>
            </a:r>
            <a:r>
              <a:rPr lang="en-US" dirty="0" err="1" smtClean="0"/>
              <a:t>Baxters</a:t>
            </a:r>
            <a:r>
              <a:rPr lang="en-US" dirty="0" smtClean="0"/>
              <a:t>?</a:t>
            </a:r>
          </a:p>
          <a:p>
            <a:r>
              <a:rPr lang="en-US" dirty="0" smtClean="0"/>
              <a:t>Local, County funds?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24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393" y="3723968"/>
            <a:ext cx="15716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61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Questions/Comments?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Thanks for your time and attention…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581400"/>
            <a:ext cx="2496608" cy="187245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F547-AE35-4C7E-8F47-9AA589E13AD6}" type="datetime1">
              <a:rPr lang="en-US" smtClean="0"/>
              <a:t>9/24/2017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Maine conservation lands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7339-0C23-4E64-B576-38201F10246C}" type="slidenum">
              <a:rPr lang="en-US" smtClean="0"/>
              <a:t>25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43600" y="5638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Tumbledown.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464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906</Words>
  <Application>Microsoft Office PowerPoint</Application>
  <PresentationFormat>On-screen Show (4:3)</PresentationFormat>
  <Paragraphs>222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Twenty one Percent of Maine’s Land  in Conservation - How we got Here… and How about Water? .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LMFB a Critical Funder, Sparkplug</vt:lpstr>
      <vt:lpstr>PowerPoint Presentation</vt:lpstr>
      <vt:lpstr>PowerPoint Presentation</vt:lpstr>
      <vt:lpstr>How Much is Enough?</vt:lpstr>
      <vt:lpstr>PowerPoint Presentation</vt:lpstr>
      <vt:lpstr>Percent of land in Federal and State Fee and Easements, 2016</vt:lpstr>
      <vt:lpstr>What’s this Mean?</vt:lpstr>
      <vt:lpstr>Conservation Lands by Regions</vt:lpstr>
      <vt:lpstr>How about the Waters?</vt:lpstr>
      <vt:lpstr>Wetlands</vt:lpstr>
      <vt:lpstr>Reaction against the era of Acquisition</vt:lpstr>
      <vt:lpstr>Water Politics in Southern Maine</vt:lpstr>
      <vt:lpstr>PowerPoint Presentation</vt:lpstr>
      <vt:lpstr>Things Ownership Can’t fix by Itself</vt:lpstr>
      <vt:lpstr>Key Points: Maine’s History</vt:lpstr>
      <vt:lpstr>Key points…</vt:lpstr>
      <vt:lpstr>How to Move Ahead?</vt:lpstr>
      <vt:lpstr>Questions/Comments?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Nineteen Percent of Maine in Conservation - how we got here and Issues for the Future.</dc:title>
  <dc:creator>lloyd c irland</dc:creator>
  <cp:lastModifiedBy>Lloyd</cp:lastModifiedBy>
  <cp:revision>55</cp:revision>
  <cp:lastPrinted>2017-09-22T20:50:58Z</cp:lastPrinted>
  <dcterms:created xsi:type="dcterms:W3CDTF">2015-08-22T19:01:28Z</dcterms:created>
  <dcterms:modified xsi:type="dcterms:W3CDTF">2017-09-24T14:56:11Z</dcterms:modified>
</cp:coreProperties>
</file>